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5124113" cy="21388388"/>
  <p:notesSz cx="6735763" cy="9869488"/>
  <p:defaultTextStyle>
    <a:defPPr>
      <a:defRPr lang="ja-JP"/>
    </a:defPPr>
    <a:lvl1pPr marL="0" algn="l" defTabSz="2086208" rtl="0" eaLnBrk="1" latinLnBrk="0" hangingPunct="1">
      <a:defRPr kumimoji="1" sz="4100" kern="1200">
        <a:solidFill>
          <a:schemeClr val="tx1"/>
        </a:solidFill>
        <a:latin typeface="+mn-lt"/>
        <a:ea typeface="+mn-ea"/>
        <a:cs typeface="+mn-cs"/>
      </a:defRPr>
    </a:lvl1pPr>
    <a:lvl2pPr marL="1043103" algn="l" defTabSz="2086208" rtl="0" eaLnBrk="1" latinLnBrk="0" hangingPunct="1">
      <a:defRPr kumimoji="1" sz="4100" kern="1200">
        <a:solidFill>
          <a:schemeClr val="tx1"/>
        </a:solidFill>
        <a:latin typeface="+mn-lt"/>
        <a:ea typeface="+mn-ea"/>
        <a:cs typeface="+mn-cs"/>
      </a:defRPr>
    </a:lvl2pPr>
    <a:lvl3pPr marL="2086208" algn="l" defTabSz="2086208" rtl="0" eaLnBrk="1" latinLnBrk="0" hangingPunct="1">
      <a:defRPr kumimoji="1" sz="4100" kern="1200">
        <a:solidFill>
          <a:schemeClr val="tx1"/>
        </a:solidFill>
        <a:latin typeface="+mn-lt"/>
        <a:ea typeface="+mn-ea"/>
        <a:cs typeface="+mn-cs"/>
      </a:defRPr>
    </a:lvl3pPr>
    <a:lvl4pPr marL="3129311" algn="l" defTabSz="2086208" rtl="0" eaLnBrk="1" latinLnBrk="0" hangingPunct="1">
      <a:defRPr kumimoji="1" sz="4100" kern="1200">
        <a:solidFill>
          <a:schemeClr val="tx1"/>
        </a:solidFill>
        <a:latin typeface="+mn-lt"/>
        <a:ea typeface="+mn-ea"/>
        <a:cs typeface="+mn-cs"/>
      </a:defRPr>
    </a:lvl4pPr>
    <a:lvl5pPr marL="4172414" algn="l" defTabSz="2086208" rtl="0" eaLnBrk="1" latinLnBrk="0" hangingPunct="1">
      <a:defRPr kumimoji="1" sz="4100" kern="1200">
        <a:solidFill>
          <a:schemeClr val="tx1"/>
        </a:solidFill>
        <a:latin typeface="+mn-lt"/>
        <a:ea typeface="+mn-ea"/>
        <a:cs typeface="+mn-cs"/>
      </a:defRPr>
    </a:lvl5pPr>
    <a:lvl6pPr marL="5215517" algn="l" defTabSz="2086208" rtl="0" eaLnBrk="1" latinLnBrk="0" hangingPunct="1">
      <a:defRPr kumimoji="1" sz="4100" kern="1200">
        <a:solidFill>
          <a:schemeClr val="tx1"/>
        </a:solidFill>
        <a:latin typeface="+mn-lt"/>
        <a:ea typeface="+mn-ea"/>
        <a:cs typeface="+mn-cs"/>
      </a:defRPr>
    </a:lvl6pPr>
    <a:lvl7pPr marL="6258622" algn="l" defTabSz="2086208" rtl="0" eaLnBrk="1" latinLnBrk="0" hangingPunct="1">
      <a:defRPr kumimoji="1" sz="4100" kern="1200">
        <a:solidFill>
          <a:schemeClr val="tx1"/>
        </a:solidFill>
        <a:latin typeface="+mn-lt"/>
        <a:ea typeface="+mn-ea"/>
        <a:cs typeface="+mn-cs"/>
      </a:defRPr>
    </a:lvl7pPr>
    <a:lvl8pPr marL="7301725" algn="l" defTabSz="2086208" rtl="0" eaLnBrk="1" latinLnBrk="0" hangingPunct="1">
      <a:defRPr kumimoji="1" sz="4100" kern="1200">
        <a:solidFill>
          <a:schemeClr val="tx1"/>
        </a:solidFill>
        <a:latin typeface="+mn-lt"/>
        <a:ea typeface="+mn-ea"/>
        <a:cs typeface="+mn-cs"/>
      </a:defRPr>
    </a:lvl8pPr>
    <a:lvl9pPr marL="8344828" algn="l" defTabSz="2086208" rtl="0" eaLnBrk="1" latinLnBrk="0" hangingPunct="1">
      <a:defRPr kumimoji="1" sz="4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3" autoAdjust="0"/>
    <p:restoredTop sz="94660"/>
  </p:normalViewPr>
  <p:slideViewPr>
    <p:cSldViewPr>
      <p:cViewPr>
        <p:scale>
          <a:sx n="50" d="100"/>
          <a:sy n="50" d="100"/>
        </p:scale>
        <p:origin x="-576" y="1758"/>
      </p:cViewPr>
      <p:guideLst>
        <p:guide orient="horz" pos="6737"/>
        <p:guide pos="476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309" y="6644267"/>
            <a:ext cx="12855496" cy="458464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8617" y="12120090"/>
            <a:ext cx="10586879" cy="5465921"/>
          </a:xfrm>
        </p:spPr>
        <p:txBody>
          <a:bodyPr/>
          <a:lstStyle>
            <a:lvl1pPr marL="0" indent="0" algn="ctr">
              <a:buNone/>
              <a:defRPr>
                <a:solidFill>
                  <a:schemeClr val="tx1">
                    <a:tint val="75000"/>
                  </a:schemeClr>
                </a:solidFill>
              </a:defRPr>
            </a:lvl1pPr>
            <a:lvl2pPr marL="1043103" indent="0" algn="ctr">
              <a:buNone/>
              <a:defRPr>
                <a:solidFill>
                  <a:schemeClr val="tx1">
                    <a:tint val="75000"/>
                  </a:schemeClr>
                </a:solidFill>
              </a:defRPr>
            </a:lvl2pPr>
            <a:lvl3pPr marL="2086208" indent="0" algn="ctr">
              <a:buNone/>
              <a:defRPr>
                <a:solidFill>
                  <a:schemeClr val="tx1">
                    <a:tint val="75000"/>
                  </a:schemeClr>
                </a:solidFill>
              </a:defRPr>
            </a:lvl3pPr>
            <a:lvl4pPr marL="3129311" indent="0" algn="ctr">
              <a:buNone/>
              <a:defRPr>
                <a:solidFill>
                  <a:schemeClr val="tx1">
                    <a:tint val="75000"/>
                  </a:schemeClr>
                </a:solidFill>
              </a:defRPr>
            </a:lvl4pPr>
            <a:lvl5pPr marL="4172414" indent="0" algn="ctr">
              <a:buNone/>
              <a:defRPr>
                <a:solidFill>
                  <a:schemeClr val="tx1">
                    <a:tint val="75000"/>
                  </a:schemeClr>
                </a:solidFill>
              </a:defRPr>
            </a:lvl5pPr>
            <a:lvl6pPr marL="5215517" indent="0" algn="ctr">
              <a:buNone/>
              <a:defRPr>
                <a:solidFill>
                  <a:schemeClr val="tx1">
                    <a:tint val="75000"/>
                  </a:schemeClr>
                </a:solidFill>
              </a:defRPr>
            </a:lvl6pPr>
            <a:lvl7pPr marL="6258622" indent="0" algn="ctr">
              <a:buNone/>
              <a:defRPr>
                <a:solidFill>
                  <a:schemeClr val="tx1">
                    <a:tint val="75000"/>
                  </a:schemeClr>
                </a:solidFill>
              </a:defRPr>
            </a:lvl7pPr>
            <a:lvl8pPr marL="7301725" indent="0" algn="ctr">
              <a:buNone/>
              <a:defRPr>
                <a:solidFill>
                  <a:schemeClr val="tx1">
                    <a:tint val="75000"/>
                  </a:schemeClr>
                </a:solidFill>
              </a:defRPr>
            </a:lvl8pPr>
            <a:lvl9pPr marL="834482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267151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249740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6311003" y="5342150"/>
            <a:ext cx="11266937" cy="11382385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04934" y="5342150"/>
            <a:ext cx="33554000" cy="11382385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100519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335351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701" y="13744025"/>
            <a:ext cx="12855496" cy="4247970"/>
          </a:xfrm>
        </p:spPr>
        <p:txBody>
          <a:bodyPr anchor="t"/>
          <a:lstStyle>
            <a:lvl1pPr algn="l">
              <a:defRPr sz="9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701" y="9065314"/>
            <a:ext cx="12855496" cy="4678709"/>
          </a:xfrm>
        </p:spPr>
        <p:txBody>
          <a:bodyPr anchor="b"/>
          <a:lstStyle>
            <a:lvl1pPr marL="0" indent="0">
              <a:buNone/>
              <a:defRPr sz="4600">
                <a:solidFill>
                  <a:schemeClr val="tx1">
                    <a:tint val="75000"/>
                  </a:schemeClr>
                </a:solidFill>
              </a:defRPr>
            </a:lvl1pPr>
            <a:lvl2pPr marL="1043103" indent="0">
              <a:buNone/>
              <a:defRPr sz="4100">
                <a:solidFill>
                  <a:schemeClr val="tx1">
                    <a:tint val="75000"/>
                  </a:schemeClr>
                </a:solidFill>
              </a:defRPr>
            </a:lvl2pPr>
            <a:lvl3pPr marL="2086208" indent="0">
              <a:buNone/>
              <a:defRPr sz="3700">
                <a:solidFill>
                  <a:schemeClr val="tx1">
                    <a:tint val="75000"/>
                  </a:schemeClr>
                </a:solidFill>
              </a:defRPr>
            </a:lvl3pPr>
            <a:lvl4pPr marL="3129311" indent="0">
              <a:buNone/>
              <a:defRPr sz="3300">
                <a:solidFill>
                  <a:schemeClr val="tx1">
                    <a:tint val="75000"/>
                  </a:schemeClr>
                </a:solidFill>
              </a:defRPr>
            </a:lvl4pPr>
            <a:lvl5pPr marL="4172414" indent="0">
              <a:buNone/>
              <a:defRPr sz="3300">
                <a:solidFill>
                  <a:schemeClr val="tx1">
                    <a:tint val="75000"/>
                  </a:schemeClr>
                </a:solidFill>
              </a:defRPr>
            </a:lvl5pPr>
            <a:lvl6pPr marL="5215517" indent="0">
              <a:buNone/>
              <a:defRPr sz="3300">
                <a:solidFill>
                  <a:schemeClr val="tx1">
                    <a:tint val="75000"/>
                  </a:schemeClr>
                </a:solidFill>
              </a:defRPr>
            </a:lvl6pPr>
            <a:lvl7pPr marL="6258622" indent="0">
              <a:buNone/>
              <a:defRPr sz="3300">
                <a:solidFill>
                  <a:schemeClr val="tx1">
                    <a:tint val="75000"/>
                  </a:schemeClr>
                </a:solidFill>
              </a:defRPr>
            </a:lvl7pPr>
            <a:lvl8pPr marL="7301725" indent="0">
              <a:buNone/>
              <a:defRPr sz="3300">
                <a:solidFill>
                  <a:schemeClr val="tx1">
                    <a:tint val="75000"/>
                  </a:schemeClr>
                </a:solidFill>
              </a:defRPr>
            </a:lvl8pPr>
            <a:lvl9pPr marL="8344828" indent="0">
              <a:buNone/>
              <a:defRPr sz="3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207013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04934" y="31127040"/>
            <a:ext cx="22410471" cy="88038962"/>
          </a:xfrm>
        </p:spPr>
        <p:txBody>
          <a:bodyPr/>
          <a:lstStyle>
            <a:lvl1pPr>
              <a:defRPr sz="6300"/>
            </a:lvl1pPr>
            <a:lvl2pPr>
              <a:defRPr sz="5400"/>
            </a:lvl2pPr>
            <a:lvl3pPr>
              <a:defRPr sz="4600"/>
            </a:lvl3pPr>
            <a:lvl4pPr>
              <a:defRPr sz="4100"/>
            </a:lvl4pPr>
            <a:lvl5pPr>
              <a:defRPr sz="4100"/>
            </a:lvl5pPr>
            <a:lvl6pPr>
              <a:defRPr sz="4100"/>
            </a:lvl6pPr>
            <a:lvl7pPr>
              <a:defRPr sz="4100"/>
            </a:lvl7pPr>
            <a:lvl8pPr>
              <a:defRPr sz="4100"/>
            </a:lvl8pPr>
            <a:lvl9pPr>
              <a:defRPr sz="4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5167470" y="31127040"/>
            <a:ext cx="22410469" cy="88038962"/>
          </a:xfrm>
        </p:spPr>
        <p:txBody>
          <a:bodyPr/>
          <a:lstStyle>
            <a:lvl1pPr>
              <a:defRPr sz="6300"/>
            </a:lvl1pPr>
            <a:lvl2pPr>
              <a:defRPr sz="5400"/>
            </a:lvl2pPr>
            <a:lvl3pPr>
              <a:defRPr sz="4600"/>
            </a:lvl3pPr>
            <a:lvl4pPr>
              <a:defRPr sz="4100"/>
            </a:lvl4pPr>
            <a:lvl5pPr>
              <a:defRPr sz="4100"/>
            </a:lvl5pPr>
            <a:lvl6pPr>
              <a:defRPr sz="4100"/>
            </a:lvl6pPr>
            <a:lvl7pPr>
              <a:defRPr sz="4100"/>
            </a:lvl7pPr>
            <a:lvl8pPr>
              <a:defRPr sz="4100"/>
            </a:lvl8pPr>
            <a:lvl9pPr>
              <a:defRPr sz="4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1112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56206" y="856529"/>
            <a:ext cx="13611702" cy="3564731"/>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207" y="4787634"/>
            <a:ext cx="6682443" cy="1995259"/>
          </a:xfrm>
        </p:spPr>
        <p:txBody>
          <a:bodyPr anchor="b"/>
          <a:lstStyle>
            <a:lvl1pPr marL="0" indent="0">
              <a:buNone/>
              <a:defRPr sz="5400" b="1"/>
            </a:lvl1pPr>
            <a:lvl2pPr marL="1043103" indent="0">
              <a:buNone/>
              <a:defRPr sz="4600" b="1"/>
            </a:lvl2pPr>
            <a:lvl3pPr marL="2086208" indent="0">
              <a:buNone/>
              <a:defRPr sz="4100" b="1"/>
            </a:lvl3pPr>
            <a:lvl4pPr marL="3129311" indent="0">
              <a:buNone/>
              <a:defRPr sz="3700" b="1"/>
            </a:lvl4pPr>
            <a:lvl5pPr marL="4172414" indent="0">
              <a:buNone/>
              <a:defRPr sz="3700" b="1"/>
            </a:lvl5pPr>
            <a:lvl6pPr marL="5215517" indent="0">
              <a:buNone/>
              <a:defRPr sz="3700" b="1"/>
            </a:lvl6pPr>
            <a:lvl7pPr marL="6258622" indent="0">
              <a:buNone/>
              <a:defRPr sz="3700" b="1"/>
            </a:lvl7pPr>
            <a:lvl8pPr marL="7301725" indent="0">
              <a:buNone/>
              <a:defRPr sz="3700" b="1"/>
            </a:lvl8pPr>
            <a:lvl9pPr marL="8344828" indent="0">
              <a:buNone/>
              <a:defRPr sz="3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6207" y="6782891"/>
            <a:ext cx="6682443" cy="12323080"/>
          </a:xfrm>
        </p:spPr>
        <p:txBody>
          <a:bodyPr/>
          <a:lstStyle>
            <a:lvl1pPr>
              <a:defRPr sz="54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2841" y="4787634"/>
            <a:ext cx="6685067" cy="1995259"/>
          </a:xfrm>
        </p:spPr>
        <p:txBody>
          <a:bodyPr anchor="b"/>
          <a:lstStyle>
            <a:lvl1pPr marL="0" indent="0">
              <a:buNone/>
              <a:defRPr sz="5400" b="1"/>
            </a:lvl1pPr>
            <a:lvl2pPr marL="1043103" indent="0">
              <a:buNone/>
              <a:defRPr sz="4600" b="1"/>
            </a:lvl2pPr>
            <a:lvl3pPr marL="2086208" indent="0">
              <a:buNone/>
              <a:defRPr sz="4100" b="1"/>
            </a:lvl3pPr>
            <a:lvl4pPr marL="3129311" indent="0">
              <a:buNone/>
              <a:defRPr sz="3700" b="1"/>
            </a:lvl4pPr>
            <a:lvl5pPr marL="4172414" indent="0">
              <a:buNone/>
              <a:defRPr sz="3700" b="1"/>
            </a:lvl5pPr>
            <a:lvl6pPr marL="5215517" indent="0">
              <a:buNone/>
              <a:defRPr sz="3700" b="1"/>
            </a:lvl6pPr>
            <a:lvl7pPr marL="6258622" indent="0">
              <a:buNone/>
              <a:defRPr sz="3700" b="1"/>
            </a:lvl7pPr>
            <a:lvl8pPr marL="7301725" indent="0">
              <a:buNone/>
              <a:defRPr sz="3700" b="1"/>
            </a:lvl8pPr>
            <a:lvl9pPr marL="8344828" indent="0">
              <a:buNone/>
              <a:defRPr sz="3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2841" y="6782891"/>
            <a:ext cx="6685067" cy="12323080"/>
          </a:xfrm>
        </p:spPr>
        <p:txBody>
          <a:bodyPr/>
          <a:lstStyle>
            <a:lvl1pPr>
              <a:defRPr sz="54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43877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132564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29196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207" y="851577"/>
            <a:ext cx="4975730" cy="3624144"/>
          </a:xfrm>
        </p:spPr>
        <p:txBody>
          <a:bodyPr anchor="b"/>
          <a:lstStyle>
            <a:lvl1pPr algn="l">
              <a:defRPr sz="46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3109" y="851577"/>
            <a:ext cx="8454798" cy="18254398"/>
          </a:xfrm>
        </p:spPr>
        <p:txBody>
          <a:bodyPr/>
          <a:lstStyle>
            <a:lvl1pPr>
              <a:defRPr sz="7400"/>
            </a:lvl1pPr>
            <a:lvl2pPr>
              <a:defRPr sz="6300"/>
            </a:lvl2pPr>
            <a:lvl3pPr>
              <a:defRPr sz="5400"/>
            </a:lvl3pPr>
            <a:lvl4pPr>
              <a:defRPr sz="4600"/>
            </a:lvl4pPr>
            <a:lvl5pPr>
              <a:defRPr sz="4600"/>
            </a:lvl5pPr>
            <a:lvl6pPr>
              <a:defRPr sz="4600"/>
            </a:lvl6pPr>
            <a:lvl7pPr>
              <a:defRPr sz="4600"/>
            </a:lvl7pPr>
            <a:lvl8pPr>
              <a:defRPr sz="4600"/>
            </a:lvl8pPr>
            <a:lvl9pPr>
              <a:defRPr sz="4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6207" y="4475720"/>
            <a:ext cx="4975730" cy="14630253"/>
          </a:xfrm>
        </p:spPr>
        <p:txBody>
          <a:bodyPr/>
          <a:lstStyle>
            <a:lvl1pPr marL="0" indent="0">
              <a:buNone/>
              <a:defRPr sz="3300"/>
            </a:lvl1pPr>
            <a:lvl2pPr marL="1043103" indent="0">
              <a:buNone/>
              <a:defRPr sz="2600"/>
            </a:lvl2pPr>
            <a:lvl3pPr marL="2086208" indent="0">
              <a:buNone/>
              <a:defRPr sz="2400"/>
            </a:lvl3pPr>
            <a:lvl4pPr marL="3129311" indent="0">
              <a:buNone/>
              <a:defRPr sz="2000"/>
            </a:lvl4pPr>
            <a:lvl5pPr marL="4172414" indent="0">
              <a:buNone/>
              <a:defRPr sz="2000"/>
            </a:lvl5pPr>
            <a:lvl6pPr marL="5215517" indent="0">
              <a:buNone/>
              <a:defRPr sz="2000"/>
            </a:lvl6pPr>
            <a:lvl7pPr marL="6258622" indent="0">
              <a:buNone/>
              <a:defRPr sz="2000"/>
            </a:lvl7pPr>
            <a:lvl8pPr marL="7301725" indent="0">
              <a:buNone/>
              <a:defRPr sz="2000"/>
            </a:lvl8pPr>
            <a:lvl9pPr marL="8344828" indent="0">
              <a:buNone/>
              <a:defRPr sz="2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159125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432" y="14971873"/>
            <a:ext cx="9074468" cy="1767513"/>
          </a:xfrm>
        </p:spPr>
        <p:txBody>
          <a:bodyPr anchor="b"/>
          <a:lstStyle>
            <a:lvl1pPr algn="l">
              <a:defRPr sz="46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432" y="1911093"/>
            <a:ext cx="9074468" cy="12833033"/>
          </a:xfrm>
        </p:spPr>
        <p:txBody>
          <a:bodyPr/>
          <a:lstStyle>
            <a:lvl1pPr marL="0" indent="0">
              <a:buNone/>
              <a:defRPr sz="7400"/>
            </a:lvl1pPr>
            <a:lvl2pPr marL="1043103" indent="0">
              <a:buNone/>
              <a:defRPr sz="6300"/>
            </a:lvl2pPr>
            <a:lvl3pPr marL="2086208" indent="0">
              <a:buNone/>
              <a:defRPr sz="5400"/>
            </a:lvl3pPr>
            <a:lvl4pPr marL="3129311" indent="0">
              <a:buNone/>
              <a:defRPr sz="4600"/>
            </a:lvl4pPr>
            <a:lvl5pPr marL="4172414" indent="0">
              <a:buNone/>
              <a:defRPr sz="4600"/>
            </a:lvl5pPr>
            <a:lvl6pPr marL="5215517" indent="0">
              <a:buNone/>
              <a:defRPr sz="4600"/>
            </a:lvl6pPr>
            <a:lvl7pPr marL="6258622" indent="0">
              <a:buNone/>
              <a:defRPr sz="4600"/>
            </a:lvl7pPr>
            <a:lvl8pPr marL="7301725" indent="0">
              <a:buNone/>
              <a:defRPr sz="4600"/>
            </a:lvl8pPr>
            <a:lvl9pPr marL="8344828" indent="0">
              <a:buNone/>
              <a:defRPr sz="4600"/>
            </a:lvl9pPr>
          </a:lstStyle>
          <a:p>
            <a:endParaRPr kumimoji="1" lang="ja-JP" altLang="en-US"/>
          </a:p>
        </p:txBody>
      </p:sp>
      <p:sp>
        <p:nvSpPr>
          <p:cNvPr id="4" name="テキスト プレースホルダー 3"/>
          <p:cNvSpPr>
            <a:spLocks noGrp="1"/>
          </p:cNvSpPr>
          <p:nvPr>
            <p:ph type="body" sz="half" idx="2"/>
          </p:nvPr>
        </p:nvSpPr>
        <p:spPr>
          <a:xfrm>
            <a:off x="2964432" y="16739387"/>
            <a:ext cx="9074468" cy="2510162"/>
          </a:xfrm>
        </p:spPr>
        <p:txBody>
          <a:bodyPr/>
          <a:lstStyle>
            <a:lvl1pPr marL="0" indent="0">
              <a:buNone/>
              <a:defRPr sz="3300"/>
            </a:lvl1pPr>
            <a:lvl2pPr marL="1043103" indent="0">
              <a:buNone/>
              <a:defRPr sz="2600"/>
            </a:lvl2pPr>
            <a:lvl3pPr marL="2086208" indent="0">
              <a:buNone/>
              <a:defRPr sz="2400"/>
            </a:lvl3pPr>
            <a:lvl4pPr marL="3129311" indent="0">
              <a:buNone/>
              <a:defRPr sz="2000"/>
            </a:lvl4pPr>
            <a:lvl5pPr marL="4172414" indent="0">
              <a:buNone/>
              <a:defRPr sz="2000"/>
            </a:lvl5pPr>
            <a:lvl6pPr marL="5215517" indent="0">
              <a:buNone/>
              <a:defRPr sz="2000"/>
            </a:lvl6pPr>
            <a:lvl7pPr marL="6258622" indent="0">
              <a:buNone/>
              <a:defRPr sz="2000"/>
            </a:lvl7pPr>
            <a:lvl8pPr marL="7301725" indent="0">
              <a:buNone/>
              <a:defRPr sz="2000"/>
            </a:lvl8pPr>
            <a:lvl9pPr marL="8344828" indent="0">
              <a:buNone/>
              <a:defRPr sz="2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BF76B1-B432-4EA2-BA99-0AA92181CEDD}" type="datetimeFigureOut">
              <a:rPr kumimoji="1" lang="ja-JP" altLang="en-US" smtClean="0"/>
              <a:pPr/>
              <a:t>2015/8/6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297959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206" y="856529"/>
            <a:ext cx="13611702" cy="3564731"/>
          </a:xfrm>
          <a:prstGeom prst="rect">
            <a:avLst/>
          </a:prstGeom>
        </p:spPr>
        <p:txBody>
          <a:bodyPr vert="horz" lIns="208622" tIns="104311" rIns="208622" bIns="104311"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206" y="4990626"/>
            <a:ext cx="13611702" cy="14115347"/>
          </a:xfrm>
          <a:prstGeom prst="rect">
            <a:avLst/>
          </a:prstGeom>
        </p:spPr>
        <p:txBody>
          <a:bodyPr vert="horz" lIns="208622" tIns="104311" rIns="208622" bIns="104311"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6206" y="19823869"/>
            <a:ext cx="3528960" cy="1138734"/>
          </a:xfrm>
          <a:prstGeom prst="rect">
            <a:avLst/>
          </a:prstGeom>
        </p:spPr>
        <p:txBody>
          <a:bodyPr vert="horz" lIns="208622" tIns="104311" rIns="208622" bIns="104311" rtlCol="0" anchor="ctr"/>
          <a:lstStyle>
            <a:lvl1pPr algn="l">
              <a:defRPr sz="2600">
                <a:solidFill>
                  <a:schemeClr val="tx1">
                    <a:tint val="75000"/>
                  </a:schemeClr>
                </a:solidFill>
              </a:defRPr>
            </a:lvl1pPr>
          </a:lstStyle>
          <a:p>
            <a:fld id="{1CBF76B1-B432-4EA2-BA99-0AA92181CEDD}" type="datetimeFigureOut">
              <a:rPr kumimoji="1" lang="ja-JP" altLang="en-US" smtClean="0"/>
              <a:pPr/>
              <a:t>2015/8/6</a:t>
            </a:fld>
            <a:endParaRPr kumimoji="1" lang="ja-JP" altLang="en-US"/>
          </a:p>
        </p:txBody>
      </p:sp>
      <p:sp>
        <p:nvSpPr>
          <p:cNvPr id="5" name="フッター プレースホルダー 4"/>
          <p:cNvSpPr>
            <a:spLocks noGrp="1"/>
          </p:cNvSpPr>
          <p:nvPr>
            <p:ph type="ftr" sz="quarter" idx="3"/>
          </p:nvPr>
        </p:nvSpPr>
        <p:spPr>
          <a:xfrm>
            <a:off x="5167406" y="19823869"/>
            <a:ext cx="4789302" cy="1138734"/>
          </a:xfrm>
          <a:prstGeom prst="rect">
            <a:avLst/>
          </a:prstGeom>
        </p:spPr>
        <p:txBody>
          <a:bodyPr vert="horz" lIns="208622" tIns="104311" rIns="208622" bIns="104311" rtlCol="0" anchor="ctr"/>
          <a:lstStyle>
            <a:lvl1pPr algn="ctr">
              <a:defRPr sz="26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8948" y="19823869"/>
            <a:ext cx="3528960" cy="1138734"/>
          </a:xfrm>
          <a:prstGeom prst="rect">
            <a:avLst/>
          </a:prstGeom>
        </p:spPr>
        <p:txBody>
          <a:bodyPr vert="horz" lIns="208622" tIns="104311" rIns="208622" bIns="104311" rtlCol="0" anchor="ctr"/>
          <a:lstStyle>
            <a:lvl1pPr algn="r">
              <a:defRPr sz="2600">
                <a:solidFill>
                  <a:schemeClr val="tx1">
                    <a:tint val="75000"/>
                  </a:schemeClr>
                </a:solidFill>
              </a:defRPr>
            </a:lvl1pPr>
          </a:lstStyle>
          <a:p>
            <a:fld id="{4AF2E94D-BAD4-45DF-977B-69230E89F80A}" type="slidenum">
              <a:rPr kumimoji="1" lang="ja-JP" altLang="en-US" smtClean="0"/>
              <a:pPr/>
              <a:t>&lt;#&gt;</a:t>
            </a:fld>
            <a:endParaRPr kumimoji="1" lang="ja-JP" altLang="en-US"/>
          </a:p>
        </p:txBody>
      </p:sp>
    </p:spTree>
    <p:extLst>
      <p:ext uri="{BB962C8B-B14F-4D97-AF65-F5344CB8AC3E}">
        <p14:creationId xmlns:p14="http://schemas.microsoft.com/office/powerpoint/2010/main" xmlns="" val="339792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208" rtl="0" eaLnBrk="1" latinLnBrk="0" hangingPunct="1">
        <a:spcBef>
          <a:spcPct val="0"/>
        </a:spcBef>
        <a:buNone/>
        <a:defRPr kumimoji="1" sz="10000" kern="1200">
          <a:solidFill>
            <a:schemeClr val="tx1"/>
          </a:solidFill>
          <a:latin typeface="+mj-lt"/>
          <a:ea typeface="+mj-ea"/>
          <a:cs typeface="+mj-cs"/>
        </a:defRPr>
      </a:lvl1pPr>
    </p:titleStyle>
    <p:bodyStyle>
      <a:lvl1pPr marL="782327" indent="-782327" algn="l" defTabSz="2086208" rtl="0" eaLnBrk="1" latinLnBrk="0" hangingPunct="1">
        <a:spcBef>
          <a:spcPct val="20000"/>
        </a:spcBef>
        <a:buFont typeface="Arial" pitchFamily="34" charset="0"/>
        <a:buChar char="•"/>
        <a:defRPr kumimoji="1" sz="7400" kern="1200">
          <a:solidFill>
            <a:schemeClr val="tx1"/>
          </a:solidFill>
          <a:latin typeface="+mn-lt"/>
          <a:ea typeface="+mn-ea"/>
          <a:cs typeface="+mn-cs"/>
        </a:defRPr>
      </a:lvl1pPr>
      <a:lvl2pPr marL="1695044" indent="-651941" algn="l" defTabSz="2086208" rtl="0" eaLnBrk="1" latinLnBrk="0" hangingPunct="1">
        <a:spcBef>
          <a:spcPct val="20000"/>
        </a:spcBef>
        <a:buFont typeface="Arial" pitchFamily="34" charset="0"/>
        <a:buChar char="–"/>
        <a:defRPr kumimoji="1" sz="6300" kern="1200">
          <a:solidFill>
            <a:schemeClr val="tx1"/>
          </a:solidFill>
          <a:latin typeface="+mn-lt"/>
          <a:ea typeface="+mn-ea"/>
          <a:cs typeface="+mn-cs"/>
        </a:defRPr>
      </a:lvl2pPr>
      <a:lvl3pPr marL="2607759" indent="-521553" algn="l" defTabSz="2086208" rtl="0" eaLnBrk="1" latinLnBrk="0" hangingPunct="1">
        <a:spcBef>
          <a:spcPct val="20000"/>
        </a:spcBef>
        <a:buFont typeface="Arial" pitchFamily="34" charset="0"/>
        <a:buChar char="•"/>
        <a:defRPr kumimoji="1" sz="5400" kern="1200">
          <a:solidFill>
            <a:schemeClr val="tx1"/>
          </a:solidFill>
          <a:latin typeface="+mn-lt"/>
          <a:ea typeface="+mn-ea"/>
          <a:cs typeface="+mn-cs"/>
        </a:defRPr>
      </a:lvl3pPr>
      <a:lvl4pPr marL="3650862" indent="-521553" algn="l" defTabSz="2086208" rtl="0" eaLnBrk="1" latinLnBrk="0" hangingPunct="1">
        <a:spcBef>
          <a:spcPct val="20000"/>
        </a:spcBef>
        <a:buFont typeface="Arial" pitchFamily="34" charset="0"/>
        <a:buChar char="–"/>
        <a:defRPr kumimoji="1" sz="4600" kern="1200">
          <a:solidFill>
            <a:schemeClr val="tx1"/>
          </a:solidFill>
          <a:latin typeface="+mn-lt"/>
          <a:ea typeface="+mn-ea"/>
          <a:cs typeface="+mn-cs"/>
        </a:defRPr>
      </a:lvl4pPr>
      <a:lvl5pPr marL="4693967" indent="-521553" algn="l" defTabSz="2086208" rtl="0" eaLnBrk="1" latinLnBrk="0" hangingPunct="1">
        <a:spcBef>
          <a:spcPct val="20000"/>
        </a:spcBef>
        <a:buFont typeface="Arial" pitchFamily="34" charset="0"/>
        <a:buChar char="»"/>
        <a:defRPr kumimoji="1" sz="4600" kern="1200">
          <a:solidFill>
            <a:schemeClr val="tx1"/>
          </a:solidFill>
          <a:latin typeface="+mn-lt"/>
          <a:ea typeface="+mn-ea"/>
          <a:cs typeface="+mn-cs"/>
        </a:defRPr>
      </a:lvl5pPr>
      <a:lvl6pPr marL="5737070" indent="-521553" algn="l" defTabSz="2086208" rtl="0" eaLnBrk="1" latinLnBrk="0" hangingPunct="1">
        <a:spcBef>
          <a:spcPct val="20000"/>
        </a:spcBef>
        <a:buFont typeface="Arial" pitchFamily="34" charset="0"/>
        <a:buChar char="•"/>
        <a:defRPr kumimoji="1" sz="4600" kern="1200">
          <a:solidFill>
            <a:schemeClr val="tx1"/>
          </a:solidFill>
          <a:latin typeface="+mn-lt"/>
          <a:ea typeface="+mn-ea"/>
          <a:cs typeface="+mn-cs"/>
        </a:defRPr>
      </a:lvl6pPr>
      <a:lvl7pPr marL="6780173" indent="-521553" algn="l" defTabSz="2086208" rtl="0" eaLnBrk="1" latinLnBrk="0" hangingPunct="1">
        <a:spcBef>
          <a:spcPct val="20000"/>
        </a:spcBef>
        <a:buFont typeface="Arial" pitchFamily="34" charset="0"/>
        <a:buChar char="•"/>
        <a:defRPr kumimoji="1" sz="4600" kern="1200">
          <a:solidFill>
            <a:schemeClr val="tx1"/>
          </a:solidFill>
          <a:latin typeface="+mn-lt"/>
          <a:ea typeface="+mn-ea"/>
          <a:cs typeface="+mn-cs"/>
        </a:defRPr>
      </a:lvl7pPr>
      <a:lvl8pPr marL="7823278" indent="-521553" algn="l" defTabSz="2086208" rtl="0" eaLnBrk="1" latinLnBrk="0" hangingPunct="1">
        <a:spcBef>
          <a:spcPct val="20000"/>
        </a:spcBef>
        <a:buFont typeface="Arial" pitchFamily="34" charset="0"/>
        <a:buChar char="•"/>
        <a:defRPr kumimoji="1" sz="4600" kern="1200">
          <a:solidFill>
            <a:schemeClr val="tx1"/>
          </a:solidFill>
          <a:latin typeface="+mn-lt"/>
          <a:ea typeface="+mn-ea"/>
          <a:cs typeface="+mn-cs"/>
        </a:defRPr>
      </a:lvl8pPr>
      <a:lvl9pPr marL="8866381" indent="-521553" algn="l" defTabSz="2086208" rtl="0" eaLnBrk="1" latinLnBrk="0" hangingPunct="1">
        <a:spcBef>
          <a:spcPct val="20000"/>
        </a:spcBef>
        <a:buFont typeface="Arial" pitchFamily="34" charset="0"/>
        <a:buChar char="•"/>
        <a:defRPr kumimoji="1" sz="4600" kern="1200">
          <a:solidFill>
            <a:schemeClr val="tx1"/>
          </a:solidFill>
          <a:latin typeface="+mn-lt"/>
          <a:ea typeface="+mn-ea"/>
          <a:cs typeface="+mn-cs"/>
        </a:defRPr>
      </a:lvl9pPr>
    </p:bodyStyle>
    <p:otherStyle>
      <a:defPPr>
        <a:defRPr lang="ja-JP"/>
      </a:defPPr>
      <a:lvl1pPr marL="0" algn="l" defTabSz="2086208" rtl="0" eaLnBrk="1" latinLnBrk="0" hangingPunct="1">
        <a:defRPr kumimoji="1" sz="4100" kern="1200">
          <a:solidFill>
            <a:schemeClr val="tx1"/>
          </a:solidFill>
          <a:latin typeface="+mn-lt"/>
          <a:ea typeface="+mn-ea"/>
          <a:cs typeface="+mn-cs"/>
        </a:defRPr>
      </a:lvl1pPr>
      <a:lvl2pPr marL="1043103" algn="l" defTabSz="2086208" rtl="0" eaLnBrk="1" latinLnBrk="0" hangingPunct="1">
        <a:defRPr kumimoji="1" sz="4100" kern="1200">
          <a:solidFill>
            <a:schemeClr val="tx1"/>
          </a:solidFill>
          <a:latin typeface="+mn-lt"/>
          <a:ea typeface="+mn-ea"/>
          <a:cs typeface="+mn-cs"/>
        </a:defRPr>
      </a:lvl2pPr>
      <a:lvl3pPr marL="2086208" algn="l" defTabSz="2086208" rtl="0" eaLnBrk="1" latinLnBrk="0" hangingPunct="1">
        <a:defRPr kumimoji="1" sz="4100" kern="1200">
          <a:solidFill>
            <a:schemeClr val="tx1"/>
          </a:solidFill>
          <a:latin typeface="+mn-lt"/>
          <a:ea typeface="+mn-ea"/>
          <a:cs typeface="+mn-cs"/>
        </a:defRPr>
      </a:lvl3pPr>
      <a:lvl4pPr marL="3129311" algn="l" defTabSz="2086208" rtl="0" eaLnBrk="1" latinLnBrk="0" hangingPunct="1">
        <a:defRPr kumimoji="1" sz="4100" kern="1200">
          <a:solidFill>
            <a:schemeClr val="tx1"/>
          </a:solidFill>
          <a:latin typeface="+mn-lt"/>
          <a:ea typeface="+mn-ea"/>
          <a:cs typeface="+mn-cs"/>
        </a:defRPr>
      </a:lvl4pPr>
      <a:lvl5pPr marL="4172414" algn="l" defTabSz="2086208" rtl="0" eaLnBrk="1" latinLnBrk="0" hangingPunct="1">
        <a:defRPr kumimoji="1" sz="4100" kern="1200">
          <a:solidFill>
            <a:schemeClr val="tx1"/>
          </a:solidFill>
          <a:latin typeface="+mn-lt"/>
          <a:ea typeface="+mn-ea"/>
          <a:cs typeface="+mn-cs"/>
        </a:defRPr>
      </a:lvl5pPr>
      <a:lvl6pPr marL="5215517" algn="l" defTabSz="2086208" rtl="0" eaLnBrk="1" latinLnBrk="0" hangingPunct="1">
        <a:defRPr kumimoji="1" sz="4100" kern="1200">
          <a:solidFill>
            <a:schemeClr val="tx1"/>
          </a:solidFill>
          <a:latin typeface="+mn-lt"/>
          <a:ea typeface="+mn-ea"/>
          <a:cs typeface="+mn-cs"/>
        </a:defRPr>
      </a:lvl6pPr>
      <a:lvl7pPr marL="6258622" algn="l" defTabSz="2086208" rtl="0" eaLnBrk="1" latinLnBrk="0" hangingPunct="1">
        <a:defRPr kumimoji="1" sz="4100" kern="1200">
          <a:solidFill>
            <a:schemeClr val="tx1"/>
          </a:solidFill>
          <a:latin typeface="+mn-lt"/>
          <a:ea typeface="+mn-ea"/>
          <a:cs typeface="+mn-cs"/>
        </a:defRPr>
      </a:lvl7pPr>
      <a:lvl8pPr marL="7301725" algn="l" defTabSz="2086208" rtl="0" eaLnBrk="1" latinLnBrk="0" hangingPunct="1">
        <a:defRPr kumimoji="1" sz="4100" kern="1200">
          <a:solidFill>
            <a:schemeClr val="tx1"/>
          </a:solidFill>
          <a:latin typeface="+mn-lt"/>
          <a:ea typeface="+mn-ea"/>
          <a:cs typeface="+mn-cs"/>
        </a:defRPr>
      </a:lvl8pPr>
      <a:lvl9pPr marL="8344828" algn="l" defTabSz="2086208" rtl="0" eaLnBrk="1" latinLnBrk="0" hangingPunct="1">
        <a:defRPr kumimoji="1"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p:cNvPicPr>
            <a:picLocks noChangeAspect="1"/>
          </p:cNvPicPr>
          <p:nvPr/>
        </p:nvPicPr>
        <p:blipFill>
          <a:blip r:embed="rId2" cstate="print"/>
          <a:stretch>
            <a:fillRect/>
          </a:stretch>
        </p:blipFill>
        <p:spPr>
          <a:xfrm>
            <a:off x="780390" y="11486282"/>
            <a:ext cx="3552396" cy="2664297"/>
          </a:xfrm>
          <a:prstGeom prst="rect">
            <a:avLst/>
          </a:prstGeom>
          <a:ln>
            <a:noFill/>
          </a:ln>
          <a:effectLst>
            <a:softEdge rad="112500"/>
          </a:effectLst>
        </p:spPr>
      </p:pic>
      <p:pic>
        <p:nvPicPr>
          <p:cNvPr id="102" name="図 101"/>
          <p:cNvPicPr>
            <a:picLocks noChangeAspect="1"/>
          </p:cNvPicPr>
          <p:nvPr/>
        </p:nvPicPr>
        <p:blipFill rotWithShape="1">
          <a:blip r:embed="rId3" cstate="print"/>
          <a:srcRect t="42742"/>
          <a:stretch/>
        </p:blipFill>
        <p:spPr>
          <a:xfrm>
            <a:off x="802056" y="11270257"/>
            <a:ext cx="4124918" cy="1771376"/>
          </a:xfrm>
          <a:prstGeom prst="rect">
            <a:avLst/>
          </a:prstGeom>
          <a:ln>
            <a:noFill/>
          </a:ln>
          <a:effectLst>
            <a:softEdge rad="112500"/>
          </a:effectLst>
        </p:spPr>
      </p:pic>
      <p:pic>
        <p:nvPicPr>
          <p:cNvPr id="103" name="図 102" descr="120070703180043.jpg"/>
          <p:cNvPicPr>
            <a:picLocks noChangeAspect="1"/>
          </p:cNvPicPr>
          <p:nvPr/>
        </p:nvPicPr>
        <p:blipFill rotWithShape="1">
          <a:blip r:embed="rId4" cstate="print">
            <a:extLst>
              <a:ext uri="{28A0092B-C50C-407E-A947-70E740481C1C}">
                <a14:useLocalDpi xmlns:a14="http://schemas.microsoft.com/office/drawing/2010/main" xmlns="" val="0"/>
              </a:ext>
            </a:extLst>
          </a:blip>
          <a:srcRect l="5284" t="10368" r="16514" b="11212"/>
          <a:stretch/>
        </p:blipFill>
        <p:spPr>
          <a:xfrm>
            <a:off x="276334" y="4789539"/>
            <a:ext cx="14401600" cy="14545615"/>
          </a:xfrm>
          <a:prstGeom prst="rect">
            <a:avLst/>
          </a:prstGeom>
          <a:ln/>
          <a:effectLst/>
        </p:spPr>
        <p:style>
          <a:lnRef idx="0">
            <a:schemeClr val="accent4"/>
          </a:lnRef>
          <a:fillRef idx="3">
            <a:schemeClr val="accent4"/>
          </a:fillRef>
          <a:effectRef idx="3">
            <a:schemeClr val="accent4"/>
          </a:effectRef>
          <a:fontRef idx="minor">
            <a:schemeClr val="lt1"/>
          </a:fontRef>
        </p:style>
      </p:pic>
      <p:sp>
        <p:nvSpPr>
          <p:cNvPr id="105" name="Text Box 5"/>
          <p:cNvSpPr txBox="1">
            <a:spLocks noChangeArrowheads="1"/>
          </p:cNvSpPr>
          <p:nvPr/>
        </p:nvSpPr>
        <p:spPr bwMode="auto">
          <a:xfrm>
            <a:off x="564738" y="4824812"/>
            <a:ext cx="14041438" cy="3061072"/>
          </a:xfrm>
          <a:prstGeom prst="rect">
            <a:avLst/>
          </a:prstGeom>
          <a:noFill/>
          <a:ln w="9525">
            <a:noFill/>
            <a:miter lim="800000"/>
            <a:headEnd/>
            <a:tailEnd/>
          </a:ln>
        </p:spPr>
        <p:txBody>
          <a:bodyPr lIns="91432" tIns="45716" rIns="91432" bIns="45716"/>
          <a:lstStyle/>
          <a:p>
            <a:pPr defTabSz="457164"/>
            <a:r>
              <a:rPr lang="ja-JP" altLang="en-US" sz="4400" dirty="0">
                <a:solidFill>
                  <a:schemeClr val="bg1"/>
                </a:solidFill>
                <a:latin typeface="ＭＳ Ｐゴシック" charset="-128"/>
              </a:rPr>
              <a:t>　</a:t>
            </a:r>
            <a:r>
              <a:rPr lang="ja-JP" altLang="ja-JP" sz="4400" dirty="0">
                <a:solidFill>
                  <a:schemeClr val="bg1"/>
                </a:solidFill>
              </a:rPr>
              <a:t>　本研究プロジェクトでは、海洋微生物が持つ</a:t>
            </a:r>
            <a:r>
              <a:rPr lang="ja-JP" altLang="en-US" sz="4400" dirty="0">
                <a:solidFill>
                  <a:schemeClr val="bg1"/>
                </a:solidFill>
              </a:rPr>
              <a:t>耐塩性、およびユニークな</a:t>
            </a:r>
            <a:r>
              <a:rPr lang="ja-JP" altLang="ja-JP" sz="4400" dirty="0">
                <a:solidFill>
                  <a:schemeClr val="bg1"/>
                </a:solidFill>
              </a:rPr>
              <a:t>代謝機能</a:t>
            </a:r>
            <a:r>
              <a:rPr lang="ja-JP" altLang="en-US" sz="4400" dirty="0">
                <a:solidFill>
                  <a:schemeClr val="bg1"/>
                </a:solidFill>
              </a:rPr>
              <a:t>を活用して</a:t>
            </a:r>
            <a:r>
              <a:rPr lang="ja-JP" altLang="ja-JP" sz="4400" dirty="0">
                <a:solidFill>
                  <a:schemeClr val="bg1"/>
                </a:solidFill>
              </a:rPr>
              <a:t>、経済的に成り立ち、かつ廃棄物ゼロを</a:t>
            </a:r>
            <a:r>
              <a:rPr lang="ja-JP" altLang="en-US" sz="4400" dirty="0">
                <a:solidFill>
                  <a:schemeClr val="bg1"/>
                </a:solidFill>
              </a:rPr>
              <a:t>実現</a:t>
            </a:r>
            <a:r>
              <a:rPr lang="ja-JP" altLang="ja-JP" sz="4400" dirty="0">
                <a:solidFill>
                  <a:schemeClr val="bg1"/>
                </a:solidFill>
              </a:rPr>
              <a:t>する</a:t>
            </a:r>
            <a:r>
              <a:rPr lang="ja-JP" altLang="en-US" sz="4400" dirty="0">
                <a:solidFill>
                  <a:schemeClr val="bg1"/>
                </a:solidFill>
              </a:rPr>
              <a:t>、</a:t>
            </a:r>
            <a:r>
              <a:rPr lang="ja-JP" altLang="ja-JP" sz="4400" dirty="0">
                <a:solidFill>
                  <a:schemeClr val="bg1"/>
                </a:solidFill>
              </a:rPr>
              <a:t>海洋</a:t>
            </a:r>
            <a:r>
              <a:rPr lang="ja-JP" altLang="en-US" sz="4400" dirty="0">
                <a:solidFill>
                  <a:schemeClr val="bg1"/>
                </a:solidFill>
              </a:rPr>
              <a:t>大型</a:t>
            </a:r>
            <a:r>
              <a:rPr lang="ja-JP" altLang="ja-JP" sz="4400" dirty="0">
                <a:solidFill>
                  <a:schemeClr val="bg1"/>
                </a:solidFill>
              </a:rPr>
              <a:t>藻類のエネルギー・資源化システム</a:t>
            </a:r>
            <a:r>
              <a:rPr lang="ja-JP" altLang="en-US" sz="4400" dirty="0">
                <a:solidFill>
                  <a:schemeClr val="bg1"/>
                </a:solidFill>
              </a:rPr>
              <a:t>に必要な</a:t>
            </a:r>
            <a:r>
              <a:rPr lang="ja-JP" altLang="ja-JP" sz="4400" dirty="0">
                <a:solidFill>
                  <a:schemeClr val="bg1"/>
                </a:solidFill>
              </a:rPr>
              <a:t>要素技術の確立を目指して</a:t>
            </a:r>
            <a:r>
              <a:rPr lang="ja-JP" altLang="en-US" sz="4400" dirty="0">
                <a:solidFill>
                  <a:schemeClr val="bg1"/>
                </a:solidFill>
              </a:rPr>
              <a:t>います</a:t>
            </a:r>
            <a:r>
              <a:rPr lang="ja-JP" altLang="ja-JP" sz="4400" dirty="0">
                <a:solidFill>
                  <a:schemeClr val="bg1"/>
                </a:solidFill>
              </a:rPr>
              <a:t>。</a:t>
            </a:r>
          </a:p>
          <a:p>
            <a:pPr defTabSz="457164"/>
            <a:endParaRPr lang="en-US" altLang="ja-JP" sz="4400" dirty="0">
              <a:solidFill>
                <a:schemeClr val="bg1"/>
              </a:solidFill>
              <a:latin typeface="ＭＳ Ｐゴシック" panose="020B0600070205080204" pitchFamily="50" charset="-128"/>
              <a:ea typeface="ＭＳ Ｐゴシック" panose="020B0600070205080204" pitchFamily="50" charset="-128"/>
            </a:endParaRPr>
          </a:p>
        </p:txBody>
      </p:sp>
      <p:sp>
        <p:nvSpPr>
          <p:cNvPr id="106" name="Text Box 6"/>
          <p:cNvSpPr txBox="1">
            <a:spLocks noChangeArrowheads="1"/>
          </p:cNvSpPr>
          <p:nvPr/>
        </p:nvSpPr>
        <p:spPr bwMode="auto">
          <a:xfrm>
            <a:off x="440914" y="181027"/>
            <a:ext cx="14041438" cy="1656184"/>
          </a:xfrm>
          <a:prstGeom prst="rect">
            <a:avLst/>
          </a:prstGeom>
          <a:noFill/>
          <a:ln w="9525">
            <a:noFill/>
            <a:miter lim="800000"/>
            <a:headEnd/>
            <a:tailEnd/>
          </a:ln>
        </p:spPr>
        <p:txBody>
          <a:bodyPr lIns="91432" tIns="45716" rIns="91432" bIns="45716"/>
          <a:lstStyle/>
          <a:p>
            <a:pPr algn="ctr" defTabSz="2076283"/>
            <a:r>
              <a:rPr lang="ja-JP" altLang="en-US" sz="5400" dirty="0"/>
              <a:t>海洋微生物を活用した大型藻類</a:t>
            </a:r>
            <a:endParaRPr lang="en-US" altLang="ja-JP" sz="5400" dirty="0"/>
          </a:p>
          <a:p>
            <a:pPr algn="ctr" defTabSz="2076283"/>
            <a:r>
              <a:rPr lang="ja-JP" altLang="en-US" sz="5400" dirty="0"/>
              <a:t>バイオリファイナリー技術の開発</a:t>
            </a:r>
          </a:p>
        </p:txBody>
      </p:sp>
      <p:sp>
        <p:nvSpPr>
          <p:cNvPr id="107" name="正方形/長方形 106"/>
          <p:cNvSpPr/>
          <p:nvPr/>
        </p:nvSpPr>
        <p:spPr>
          <a:xfrm>
            <a:off x="275497" y="3277370"/>
            <a:ext cx="14402441" cy="143919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5998" tIns="45716" rIns="35998" bIns="45716" anchor="ctr"/>
          <a:lstStyle/>
          <a:p>
            <a:pPr algn="ctr" defTabSz="2952113">
              <a:defRPr/>
            </a:pPr>
            <a:r>
              <a:rPr lang="ja-JP" altLang="en-US" sz="5400" b="1" dirty="0">
                <a:solidFill>
                  <a:schemeClr val="tx1"/>
                </a:solidFill>
              </a:rPr>
              <a:t>微生物の力で海藻をエネルギーと資源に換える</a:t>
            </a:r>
          </a:p>
        </p:txBody>
      </p:sp>
      <p:sp>
        <p:nvSpPr>
          <p:cNvPr id="108" name="Text Box 10"/>
          <p:cNvSpPr txBox="1">
            <a:spLocks noChangeArrowheads="1"/>
          </p:cNvSpPr>
          <p:nvPr/>
        </p:nvSpPr>
        <p:spPr bwMode="auto">
          <a:xfrm>
            <a:off x="5008422" y="19335155"/>
            <a:ext cx="10101560" cy="1512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ts val="0"/>
              </a:spcBef>
              <a:buNone/>
            </a:pPr>
            <a:r>
              <a:rPr lang="ja-JP" altLang="en-US" dirty="0">
                <a:latin typeface="Arial" charset="0"/>
              </a:rPr>
              <a:t>戦略的創造研究推進事業（</a:t>
            </a:r>
            <a:r>
              <a:rPr lang="en-US" altLang="ja-JP" dirty="0">
                <a:latin typeface="Arial" charset="0"/>
              </a:rPr>
              <a:t>CREST</a:t>
            </a:r>
            <a:r>
              <a:rPr lang="ja-JP" altLang="en-US" dirty="0">
                <a:latin typeface="Arial" charset="0"/>
              </a:rPr>
              <a:t>）</a:t>
            </a:r>
            <a:endParaRPr lang="en-US" altLang="ja-JP" dirty="0">
              <a:latin typeface="Arial" charset="0"/>
            </a:endParaRPr>
          </a:p>
          <a:p>
            <a:pPr eaLnBrk="1" hangingPunct="1">
              <a:spcBef>
                <a:spcPts val="0"/>
              </a:spcBef>
              <a:buNone/>
            </a:pPr>
            <a:r>
              <a:rPr lang="ja-JP" altLang="en-US" dirty="0">
                <a:latin typeface="Arial" charset="0"/>
              </a:rPr>
              <a:t>「藻類・水圏微生物の機能解明と制御に</a:t>
            </a:r>
            <a:r>
              <a:rPr lang="ja-JP" altLang="en-US" dirty="0" smtClean="0">
                <a:latin typeface="Arial" charset="0"/>
              </a:rPr>
              <a:t>よる</a:t>
            </a:r>
            <a:endParaRPr lang="en-US" altLang="ja-JP" dirty="0" smtClean="0">
              <a:latin typeface="Arial" charset="0"/>
            </a:endParaRPr>
          </a:p>
          <a:p>
            <a:pPr eaLnBrk="1" hangingPunct="1">
              <a:spcBef>
                <a:spcPts val="0"/>
              </a:spcBef>
              <a:buNone/>
            </a:pPr>
            <a:r>
              <a:rPr lang="ja-JP" altLang="en-US" dirty="0">
                <a:latin typeface="Arial" charset="0"/>
              </a:rPr>
              <a:t>　</a:t>
            </a:r>
            <a:r>
              <a:rPr lang="ja-JP" altLang="en-US" dirty="0" smtClean="0">
                <a:latin typeface="Arial" charset="0"/>
              </a:rPr>
              <a:t>　　　　バイオエネルギー</a:t>
            </a:r>
            <a:r>
              <a:rPr lang="ja-JP" altLang="en-US" dirty="0">
                <a:latin typeface="Arial" charset="0"/>
              </a:rPr>
              <a:t>創成のための基盤技術の創出」</a:t>
            </a:r>
          </a:p>
        </p:txBody>
      </p:sp>
      <p:pic>
        <p:nvPicPr>
          <p:cNvPr id="1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6335" y="19335155"/>
            <a:ext cx="4536500" cy="1512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 name="図 121" descr="tp0006.jpg"/>
          <p:cNvPicPr>
            <a:picLocks noChangeAspect="1"/>
          </p:cNvPicPr>
          <p:nvPr/>
        </p:nvPicPr>
        <p:blipFill rotWithShape="1">
          <a:blip r:embed="rId6" cstate="print">
            <a:extLst>
              <a:ext uri="{28A0092B-C50C-407E-A947-70E740481C1C}">
                <a14:useLocalDpi xmlns:a14="http://schemas.microsoft.com/office/drawing/2010/main" xmlns="" val="0"/>
              </a:ext>
            </a:extLst>
          </a:blip>
          <a:srcRect l="73744" t="20642"/>
          <a:stretch/>
        </p:blipFill>
        <p:spPr>
          <a:xfrm>
            <a:off x="11027493" y="11774315"/>
            <a:ext cx="3280360" cy="4248471"/>
          </a:xfrm>
          <a:prstGeom prst="rect">
            <a:avLst/>
          </a:prstGeom>
          <a:ln>
            <a:noFill/>
          </a:ln>
          <a:effectLst>
            <a:softEdge rad="112500"/>
          </a:effectLst>
        </p:spPr>
      </p:pic>
      <p:pic>
        <p:nvPicPr>
          <p:cNvPr id="123" name="図 122"/>
          <p:cNvPicPr>
            <a:picLocks noChangeAspect="1"/>
          </p:cNvPicPr>
          <p:nvPr/>
        </p:nvPicPr>
        <p:blipFill rotWithShape="1">
          <a:blip r:embed="rId7" cstate="print"/>
          <a:srcRect t="13494" b="12684"/>
          <a:stretch/>
        </p:blipFill>
        <p:spPr>
          <a:xfrm>
            <a:off x="780389" y="10046122"/>
            <a:ext cx="3442970" cy="1906924"/>
          </a:xfrm>
          <a:prstGeom prst="rect">
            <a:avLst/>
          </a:prstGeom>
          <a:ln>
            <a:noFill/>
          </a:ln>
          <a:effectLst>
            <a:softEdge rad="112500"/>
          </a:effectLst>
        </p:spPr>
      </p:pic>
      <p:pic>
        <p:nvPicPr>
          <p:cNvPr id="124" name="図 123" descr="1-1259599958gufL.jpg"/>
          <p:cNvPicPr>
            <a:picLocks/>
          </p:cNvPicPr>
          <p:nvPr/>
        </p:nvPicPr>
        <p:blipFill rotWithShape="1">
          <a:blip r:embed="rId8" cstate="print">
            <a:alphaModFix amt="80000"/>
            <a:extLst>
              <a:ext uri="{28A0092B-C50C-407E-A947-70E740481C1C}">
                <a14:useLocalDpi xmlns:a14="http://schemas.microsoft.com/office/drawing/2010/main" xmlns="" val="0"/>
              </a:ext>
            </a:extLst>
          </a:blip>
          <a:srcRect/>
          <a:stretch/>
        </p:blipFill>
        <p:spPr>
          <a:xfrm>
            <a:off x="4195252" y="11389389"/>
            <a:ext cx="7049336" cy="4483519"/>
          </a:xfrm>
          <a:prstGeom prst="rect">
            <a:avLst/>
          </a:prstGeom>
          <a:ln>
            <a:noFill/>
          </a:ln>
          <a:effectLst>
            <a:softEdge rad="112500"/>
          </a:effectLst>
        </p:spPr>
      </p:pic>
      <p:sp>
        <p:nvSpPr>
          <p:cNvPr id="126" name="屈折矢印 125"/>
          <p:cNvSpPr/>
          <p:nvPr/>
        </p:nvSpPr>
        <p:spPr>
          <a:xfrm rot="5400000">
            <a:off x="4250240" y="14052342"/>
            <a:ext cx="1814522" cy="2027577"/>
          </a:xfrm>
          <a:prstGeom prst="bentUpArrow">
            <a:avLst>
              <a:gd name="adj1" fmla="val 16877"/>
              <a:gd name="adj2" fmla="val 16894"/>
              <a:gd name="adj3" fmla="val 13037"/>
            </a:avLst>
          </a:prstGeom>
          <a:ln/>
        </p:spPr>
        <p:style>
          <a:lnRef idx="3">
            <a:schemeClr val="lt1"/>
          </a:lnRef>
          <a:fillRef idx="1">
            <a:schemeClr val="accent2"/>
          </a:fillRef>
          <a:effectRef idx="1">
            <a:schemeClr val="accent2"/>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1500" b="1" dirty="0">
              <a:latin typeface="メイリオ"/>
              <a:ea typeface="メイリオ"/>
              <a:cs typeface="メイリオ"/>
            </a:endParaRPr>
          </a:p>
        </p:txBody>
      </p:sp>
      <p:sp>
        <p:nvSpPr>
          <p:cNvPr id="129" name="正方形/長方形 128"/>
          <p:cNvSpPr/>
          <p:nvPr/>
        </p:nvSpPr>
        <p:spPr>
          <a:xfrm>
            <a:off x="5460919" y="16886879"/>
            <a:ext cx="3436617" cy="907933"/>
          </a:xfrm>
          <a:prstGeom prst="rect">
            <a:avLst/>
          </a:prstGeom>
          <a:ln>
            <a:solidFill>
              <a:srgbClr val="008000"/>
            </a:solidFill>
          </a:ln>
        </p:spPr>
        <p:style>
          <a:lnRef idx="2">
            <a:schemeClr val="accent2"/>
          </a:lnRef>
          <a:fillRef idx="1">
            <a:schemeClr val="lt1"/>
          </a:fillRef>
          <a:effectRef idx="0">
            <a:schemeClr val="accent2"/>
          </a:effectRef>
          <a:fontRef idx="minor">
            <a:schemeClr val="dk1"/>
          </a:fontRef>
        </p:style>
        <p:txBody>
          <a:bodyPr wrap="none" lIns="91432" tIns="45716" rIns="91432" bIns="45716">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300" b="1" dirty="0">
                <a:solidFill>
                  <a:srgbClr val="008000"/>
                </a:solidFill>
                <a:latin typeface="メイリオ"/>
                <a:ea typeface="メイリオ"/>
                <a:cs typeface="メイリオ"/>
              </a:rPr>
              <a:t>有機マテリアル</a:t>
            </a:r>
          </a:p>
          <a:p>
            <a:pPr algn="ctr"/>
            <a:r>
              <a:rPr lang="ja-JP" altLang="en-US" sz="2000" b="1" dirty="0">
                <a:solidFill>
                  <a:srgbClr val="008000"/>
                </a:solidFill>
                <a:latin typeface="メイリオ"/>
                <a:ea typeface="メイリオ"/>
                <a:cs typeface="メイリオ"/>
              </a:rPr>
              <a:t>（有用油脂</a:t>
            </a:r>
            <a:r>
              <a:rPr lang="en-US" altLang="ja-JP" sz="2000" b="1" dirty="0">
                <a:solidFill>
                  <a:srgbClr val="008000"/>
                </a:solidFill>
                <a:latin typeface="メイリオ"/>
                <a:ea typeface="メイリオ"/>
                <a:cs typeface="メイリオ"/>
              </a:rPr>
              <a:t>, </a:t>
            </a:r>
            <a:r>
              <a:rPr lang="ja-JP" altLang="en-US" sz="2000" b="1" dirty="0">
                <a:solidFill>
                  <a:srgbClr val="008000"/>
                </a:solidFill>
                <a:latin typeface="メイリオ"/>
                <a:ea typeface="メイリオ"/>
                <a:cs typeface="メイリオ"/>
              </a:rPr>
              <a:t>カロテノイド）</a:t>
            </a:r>
          </a:p>
        </p:txBody>
      </p:sp>
      <p:sp>
        <p:nvSpPr>
          <p:cNvPr id="130" name="テキスト ボックス 129"/>
          <p:cNvSpPr txBox="1"/>
          <p:nvPr/>
        </p:nvSpPr>
        <p:spPr>
          <a:xfrm>
            <a:off x="1659893" y="11558292"/>
            <a:ext cx="784814" cy="2311839"/>
          </a:xfrm>
          <a:prstGeom prst="rect">
            <a:avLst/>
          </a:prstGeom>
          <a:solidFill>
            <a:schemeClr val="lt1">
              <a:alpha val="82000"/>
            </a:schemeClr>
          </a:solidFill>
          <a:ln>
            <a:solidFill>
              <a:srgbClr val="FFFFFF"/>
            </a:solidFill>
          </a:ln>
        </p:spPr>
        <p:style>
          <a:lnRef idx="2">
            <a:schemeClr val="accent2"/>
          </a:lnRef>
          <a:fillRef idx="1">
            <a:schemeClr val="lt1"/>
          </a:fillRef>
          <a:effectRef idx="0">
            <a:schemeClr val="accent2"/>
          </a:effectRef>
          <a:fontRef idx="minor">
            <a:schemeClr val="dk1"/>
          </a:fontRef>
        </p:style>
        <p:txBody>
          <a:bodyPr vert="eaVert" wrap="square" lIns="91432" tIns="45716" rIns="91432" bIns="45716" rtlCol="0" anchor="t">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900" b="1" dirty="0">
                <a:solidFill>
                  <a:schemeClr val="accent4">
                    <a:lumMod val="50000"/>
                  </a:schemeClr>
                </a:solidFill>
                <a:latin typeface="メイリオ"/>
                <a:ea typeface="メイリオ"/>
                <a:cs typeface="メイリオ"/>
              </a:rPr>
              <a:t>海洋藻類</a:t>
            </a:r>
            <a:endParaRPr lang="en-US" altLang="ja-JP" sz="3900" b="1" dirty="0">
              <a:solidFill>
                <a:schemeClr val="accent4">
                  <a:lumMod val="50000"/>
                </a:schemeClr>
              </a:solidFill>
              <a:latin typeface="メイリオ"/>
              <a:ea typeface="メイリオ"/>
              <a:cs typeface="メイリオ"/>
            </a:endParaRPr>
          </a:p>
        </p:txBody>
      </p:sp>
      <p:sp>
        <p:nvSpPr>
          <p:cNvPr id="131" name="屈折矢印 130"/>
          <p:cNvSpPr/>
          <p:nvPr/>
        </p:nvSpPr>
        <p:spPr>
          <a:xfrm rot="10800000" flipH="1">
            <a:off x="9605924" y="11387354"/>
            <a:ext cx="1710807" cy="1319119"/>
          </a:xfrm>
          <a:prstGeom prst="bentUpArrow">
            <a:avLst>
              <a:gd name="adj1" fmla="val 27978"/>
              <a:gd name="adj2" fmla="val 25859"/>
              <a:gd name="adj3" fmla="val 29169"/>
            </a:avLst>
          </a:prstGeom>
          <a:ln/>
        </p:spPr>
        <p:style>
          <a:lnRef idx="3">
            <a:schemeClr val="lt1"/>
          </a:lnRef>
          <a:fillRef idx="1">
            <a:schemeClr val="accent2"/>
          </a:fillRef>
          <a:effectRef idx="1">
            <a:schemeClr val="accent2"/>
          </a:effectRef>
          <a:fontRef idx="minor">
            <a:schemeClr val="lt1"/>
          </a:fontRef>
        </p:style>
        <p:txBody>
          <a:bodyPr vert="horz"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1100" b="1" dirty="0">
              <a:latin typeface="メイリオ"/>
              <a:ea typeface="メイリオ"/>
              <a:cs typeface="メイリオ"/>
            </a:endParaRPr>
          </a:p>
        </p:txBody>
      </p:sp>
      <p:sp>
        <p:nvSpPr>
          <p:cNvPr id="132" name="正方形/長方形 131"/>
          <p:cNvSpPr/>
          <p:nvPr/>
        </p:nvSpPr>
        <p:spPr>
          <a:xfrm>
            <a:off x="9943509" y="14973732"/>
            <a:ext cx="3131199" cy="855736"/>
          </a:xfrm>
          <a:prstGeom prst="rect">
            <a:avLst/>
          </a:prstGeom>
          <a:ln>
            <a:solidFill>
              <a:srgbClr val="008000"/>
            </a:solidFill>
          </a:ln>
        </p:spPr>
        <p:style>
          <a:lnRef idx="2">
            <a:schemeClr val="accent2"/>
          </a:lnRef>
          <a:fillRef idx="1">
            <a:schemeClr val="lt1"/>
          </a:fillRef>
          <a:effectRef idx="0">
            <a:schemeClr val="accent2"/>
          </a:effectRef>
          <a:fontRef idx="minor">
            <a:schemeClr val="dk1"/>
          </a:fontRef>
        </p:style>
        <p:txBody>
          <a:bodyPr wrap="square" lIns="91432" tIns="45716" rIns="91432" bIns="45716">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300" b="1" dirty="0">
                <a:solidFill>
                  <a:srgbClr val="008000"/>
                </a:solidFill>
                <a:latin typeface="メイリオ"/>
                <a:ea typeface="メイリオ"/>
                <a:cs typeface="メイリオ"/>
              </a:rPr>
              <a:t>無機マテリアル</a:t>
            </a:r>
            <a:endParaRPr lang="en-US" altLang="ja-JP" sz="3300" b="1" dirty="0">
              <a:solidFill>
                <a:srgbClr val="008000"/>
              </a:solidFill>
              <a:latin typeface="メイリオ"/>
              <a:ea typeface="メイリオ"/>
              <a:cs typeface="メイリオ"/>
            </a:endParaRPr>
          </a:p>
          <a:p>
            <a:pPr algn="ctr"/>
            <a:r>
              <a:rPr lang="en-US" altLang="ja-JP" sz="1700" b="1" dirty="0">
                <a:solidFill>
                  <a:srgbClr val="008000"/>
                </a:solidFill>
                <a:latin typeface="メイリオ"/>
                <a:ea typeface="メイリオ"/>
                <a:cs typeface="メイリオ"/>
              </a:rPr>
              <a:t>(</a:t>
            </a:r>
            <a:r>
              <a:rPr lang="ja-JP" altLang="en-US" sz="1700" b="1" dirty="0">
                <a:solidFill>
                  <a:srgbClr val="008000"/>
                </a:solidFill>
                <a:latin typeface="メイリオ"/>
                <a:ea typeface="メイリオ"/>
                <a:cs typeface="メイリオ"/>
              </a:rPr>
              <a:t>貴重金属、レアメタル</a:t>
            </a:r>
            <a:r>
              <a:rPr lang="en-US" altLang="ja-JP" sz="1700" b="1" dirty="0">
                <a:solidFill>
                  <a:srgbClr val="008000"/>
                </a:solidFill>
                <a:latin typeface="メイリオ"/>
                <a:ea typeface="メイリオ"/>
                <a:cs typeface="メイリオ"/>
              </a:rPr>
              <a:t>)</a:t>
            </a:r>
            <a:endParaRPr lang="ja-JP" altLang="en-US" sz="1700" b="1" dirty="0">
              <a:solidFill>
                <a:srgbClr val="008000"/>
              </a:solidFill>
              <a:latin typeface="メイリオ"/>
              <a:ea typeface="メイリオ"/>
              <a:cs typeface="メイリオ"/>
            </a:endParaRPr>
          </a:p>
        </p:txBody>
      </p:sp>
      <p:sp>
        <p:nvSpPr>
          <p:cNvPr id="133" name="正方形/長方形 132"/>
          <p:cNvSpPr/>
          <p:nvPr/>
        </p:nvSpPr>
        <p:spPr>
          <a:xfrm>
            <a:off x="5547227" y="9426506"/>
            <a:ext cx="3993385" cy="907933"/>
          </a:xfrm>
          <a:prstGeom prst="rect">
            <a:avLst/>
          </a:prstGeom>
          <a:ln>
            <a:solidFill>
              <a:srgbClr val="008000"/>
            </a:solidFill>
          </a:ln>
        </p:spPr>
        <p:style>
          <a:lnRef idx="2">
            <a:schemeClr val="accent2"/>
          </a:lnRef>
          <a:fillRef idx="1">
            <a:schemeClr val="lt1"/>
          </a:fillRef>
          <a:effectRef idx="0">
            <a:schemeClr val="accent2"/>
          </a:effectRef>
          <a:fontRef idx="minor">
            <a:schemeClr val="dk1"/>
          </a:fontRef>
        </p:style>
        <p:txBody>
          <a:bodyPr wrap="none" lIns="91432" tIns="45716" rIns="91432" bIns="45716">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300" b="1" dirty="0">
                <a:solidFill>
                  <a:srgbClr val="008000"/>
                </a:solidFill>
                <a:latin typeface="メイリオ"/>
                <a:ea typeface="メイリオ"/>
                <a:cs typeface="メイリオ"/>
              </a:rPr>
              <a:t>再生可能エネルギー</a:t>
            </a:r>
            <a:endParaRPr lang="en-US" altLang="ja-JP" sz="3300" b="1" dirty="0">
              <a:solidFill>
                <a:srgbClr val="008000"/>
              </a:solidFill>
              <a:latin typeface="メイリオ"/>
              <a:ea typeface="メイリオ"/>
              <a:cs typeface="メイリオ"/>
            </a:endParaRPr>
          </a:p>
          <a:p>
            <a:pPr algn="ctr"/>
            <a:r>
              <a:rPr lang="ja-JP" altLang="en-US" sz="2000" b="1" dirty="0">
                <a:solidFill>
                  <a:srgbClr val="008000"/>
                </a:solidFill>
                <a:latin typeface="メイリオ"/>
                <a:ea typeface="メイリオ"/>
                <a:cs typeface="メイリオ"/>
              </a:rPr>
              <a:t>（天然ガス代替メタン）</a:t>
            </a:r>
            <a:endParaRPr lang="ja-JP" altLang="en-US" sz="1500" b="1" dirty="0">
              <a:solidFill>
                <a:srgbClr val="008000"/>
              </a:solidFill>
              <a:latin typeface="メイリオ"/>
              <a:ea typeface="メイリオ"/>
              <a:cs typeface="メイリオ"/>
            </a:endParaRPr>
          </a:p>
        </p:txBody>
      </p:sp>
      <p:sp>
        <p:nvSpPr>
          <p:cNvPr id="134" name="屈折矢印 133"/>
          <p:cNvSpPr/>
          <p:nvPr/>
        </p:nvSpPr>
        <p:spPr>
          <a:xfrm rot="5400000" flipH="1">
            <a:off x="4044414" y="10966501"/>
            <a:ext cx="1880984" cy="1952413"/>
          </a:xfrm>
          <a:prstGeom prst="bentUpArrow">
            <a:avLst>
              <a:gd name="adj1" fmla="val 29821"/>
              <a:gd name="adj2" fmla="val 24542"/>
              <a:gd name="adj3" fmla="val 18635"/>
            </a:avLst>
          </a:prstGeom>
          <a:ln/>
        </p:spPr>
        <p:style>
          <a:lnRef idx="3">
            <a:schemeClr val="lt1"/>
          </a:lnRef>
          <a:fillRef idx="1">
            <a:schemeClr val="accent2"/>
          </a:fillRef>
          <a:effectRef idx="1">
            <a:schemeClr val="accent2"/>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1700" b="1" dirty="0">
              <a:latin typeface="メイリオ"/>
              <a:ea typeface="メイリオ"/>
              <a:cs typeface="メイリオ"/>
            </a:endParaRPr>
          </a:p>
        </p:txBody>
      </p:sp>
      <p:sp>
        <p:nvSpPr>
          <p:cNvPr id="135" name="テキスト ボックス 134"/>
          <p:cNvSpPr txBox="1"/>
          <p:nvPr/>
        </p:nvSpPr>
        <p:spPr>
          <a:xfrm>
            <a:off x="13443774" y="12689041"/>
            <a:ext cx="553982" cy="1853101"/>
          </a:xfrm>
          <a:prstGeom prst="rect">
            <a:avLst/>
          </a:prstGeom>
          <a:solidFill>
            <a:schemeClr val="lt1">
              <a:alpha val="82000"/>
            </a:schemeClr>
          </a:solidFill>
          <a:ln>
            <a:noFill/>
          </a:ln>
        </p:spPr>
        <p:style>
          <a:lnRef idx="2">
            <a:schemeClr val="accent2"/>
          </a:lnRef>
          <a:fillRef idx="1">
            <a:schemeClr val="lt1"/>
          </a:fillRef>
          <a:effectRef idx="0">
            <a:schemeClr val="accent2"/>
          </a:effectRef>
          <a:fontRef idx="minor">
            <a:schemeClr val="dk1"/>
          </a:fontRef>
        </p:style>
        <p:txBody>
          <a:bodyPr vert="eaVert" wrap="square" lIns="91432" tIns="45716" rIns="91432" bIns="45716" rtlCol="0" anchor="t">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400" b="1" dirty="0">
                <a:latin typeface="メイリオ"/>
                <a:ea typeface="メイリオ"/>
                <a:cs typeface="メイリオ"/>
              </a:rPr>
              <a:t>海洋放流</a:t>
            </a:r>
          </a:p>
        </p:txBody>
      </p:sp>
      <p:sp>
        <p:nvSpPr>
          <p:cNvPr id="136" name="ストライプ矢印 135"/>
          <p:cNvSpPr/>
          <p:nvPr/>
        </p:nvSpPr>
        <p:spPr>
          <a:xfrm rot="16200000" flipH="1">
            <a:off x="10813117" y="14162450"/>
            <a:ext cx="577728" cy="986036"/>
          </a:xfrm>
          <a:prstGeom prst="stripedRight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a:latin typeface="メイリオ"/>
              <a:ea typeface="メイリオ"/>
              <a:cs typeface="メイリオ"/>
            </a:endParaRPr>
          </a:p>
        </p:txBody>
      </p:sp>
      <p:sp>
        <p:nvSpPr>
          <p:cNvPr id="137" name="ストライプ矢印 136"/>
          <p:cNvSpPr/>
          <p:nvPr/>
        </p:nvSpPr>
        <p:spPr>
          <a:xfrm rot="16200000" flipH="1">
            <a:off x="6818422" y="15935577"/>
            <a:ext cx="721602" cy="1040035"/>
          </a:xfrm>
          <a:prstGeom prst="stripedRightArrow">
            <a:avLst>
              <a:gd name="adj1" fmla="val 50000"/>
              <a:gd name="adj2" fmla="val 6783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a:latin typeface="メイリオ"/>
              <a:ea typeface="メイリオ"/>
              <a:cs typeface="メイリオ"/>
            </a:endParaRPr>
          </a:p>
        </p:txBody>
      </p:sp>
      <p:sp>
        <p:nvSpPr>
          <p:cNvPr id="138" name="ストライプ矢印 137"/>
          <p:cNvSpPr/>
          <p:nvPr/>
        </p:nvSpPr>
        <p:spPr>
          <a:xfrm rot="10800000" flipH="1">
            <a:off x="12147615" y="13340746"/>
            <a:ext cx="1276951" cy="481316"/>
          </a:xfrm>
          <a:prstGeom prst="stripedRightArrow">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a:latin typeface="メイリオ"/>
              <a:ea typeface="メイリオ"/>
              <a:cs typeface="メイリオ"/>
            </a:endParaRPr>
          </a:p>
        </p:txBody>
      </p:sp>
      <p:sp>
        <p:nvSpPr>
          <p:cNvPr id="139" name="ストライプ矢印 138"/>
          <p:cNvSpPr/>
          <p:nvPr/>
        </p:nvSpPr>
        <p:spPr>
          <a:xfrm rot="12496668" flipH="1">
            <a:off x="2477061" y="12465377"/>
            <a:ext cx="809638" cy="1286846"/>
          </a:xfrm>
          <a:prstGeom prst="stripedRightArrow">
            <a:avLst>
              <a:gd name="adj1" fmla="val 64415"/>
              <a:gd name="adj2" fmla="val 51565"/>
            </a:avLst>
          </a:prstGeom>
          <a:ln w="12700" cmpd="sng">
            <a:solidFill>
              <a:srgbClr val="FFFFFF"/>
            </a:solidFill>
          </a:ln>
        </p:spPr>
        <p:style>
          <a:lnRef idx="1">
            <a:schemeClr val="accent6"/>
          </a:lnRef>
          <a:fillRef idx="3">
            <a:schemeClr val="accent6"/>
          </a:fillRef>
          <a:effectRef idx="2">
            <a:schemeClr val="accent6"/>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a:latin typeface="メイリオ"/>
              <a:ea typeface="メイリオ"/>
              <a:cs typeface="メイリオ"/>
            </a:endParaRPr>
          </a:p>
        </p:txBody>
      </p:sp>
      <p:sp>
        <p:nvSpPr>
          <p:cNvPr id="140" name="正方形/長方形 139"/>
          <p:cNvSpPr/>
          <p:nvPr/>
        </p:nvSpPr>
        <p:spPr>
          <a:xfrm>
            <a:off x="6003141" y="10888867"/>
            <a:ext cx="3555593" cy="1230195"/>
          </a:xfrm>
          <a:prstGeom prst="rect">
            <a:avLst/>
          </a:prstGeom>
          <a:ln>
            <a:noFill/>
          </a:ln>
          <a:effectLst>
            <a:glow rad="101600">
              <a:schemeClr val="accent5">
                <a:satMod val="175000"/>
                <a:alpha val="40000"/>
              </a:schemeClr>
            </a:glow>
            <a:outerShdw blurRad="76200" dir="18900000" sy="23000" kx="-12000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lIns="91432" tIns="45716" rIns="91432" bIns="45716"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b="1" dirty="0">
                <a:solidFill>
                  <a:srgbClr val="FF0000"/>
                </a:solidFill>
                <a:latin typeface="メイリオ"/>
                <a:ea typeface="メイリオ"/>
                <a:cs typeface="メイリオ"/>
              </a:rPr>
              <a:t>耐塩無加水</a:t>
            </a:r>
            <a:endParaRPr lang="en-US" altLang="ja-JP" sz="2800" b="1" dirty="0">
              <a:solidFill>
                <a:srgbClr val="FF0000"/>
              </a:solidFill>
              <a:latin typeface="メイリオ"/>
              <a:ea typeface="メイリオ"/>
              <a:cs typeface="メイリオ"/>
            </a:endParaRPr>
          </a:p>
          <a:p>
            <a:pPr algn="ctr"/>
            <a:r>
              <a:rPr lang="ja-JP" altLang="en-US" sz="2800" b="1" dirty="0">
                <a:solidFill>
                  <a:srgbClr val="FF0000"/>
                </a:solidFill>
                <a:latin typeface="メイリオ"/>
                <a:ea typeface="メイリオ"/>
                <a:cs typeface="メイリオ"/>
              </a:rPr>
              <a:t>メタン発酵技術</a:t>
            </a:r>
            <a:endParaRPr lang="en-US" altLang="ja-JP" sz="2800" b="1" dirty="0">
              <a:solidFill>
                <a:srgbClr val="FF0000"/>
              </a:solidFill>
              <a:latin typeface="メイリオ"/>
              <a:ea typeface="メイリオ"/>
              <a:cs typeface="メイリオ"/>
            </a:endParaRPr>
          </a:p>
        </p:txBody>
      </p:sp>
      <p:sp>
        <p:nvSpPr>
          <p:cNvPr id="141" name="正方形/長方形 140"/>
          <p:cNvSpPr/>
          <p:nvPr/>
        </p:nvSpPr>
        <p:spPr>
          <a:xfrm>
            <a:off x="6216850" y="15166771"/>
            <a:ext cx="3537276" cy="900435"/>
          </a:xfrm>
          <a:prstGeom prst="rect">
            <a:avLst/>
          </a:prstGeom>
          <a:ln>
            <a:noFill/>
          </a:ln>
          <a:effectLst>
            <a:glow rad="101600">
              <a:schemeClr val="accent5">
                <a:satMod val="175000"/>
                <a:alpha val="40000"/>
              </a:schemeClr>
            </a:glow>
            <a:outerShdw blurRad="76200" dir="18900000" sy="23000" kx="-12000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lIns="91432" tIns="45716" rIns="91432" bIns="45716"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400" b="1" dirty="0">
                <a:solidFill>
                  <a:srgbClr val="FF0000"/>
                </a:solidFill>
                <a:latin typeface="メイリオ"/>
                <a:ea typeface="メイリオ"/>
                <a:cs typeface="メイリオ"/>
              </a:rPr>
              <a:t>海洋性油脂発酵技術</a:t>
            </a:r>
            <a:endParaRPr lang="en-US" altLang="ja-JP" sz="2400" b="1" dirty="0">
              <a:solidFill>
                <a:srgbClr val="FF0000"/>
              </a:solidFill>
              <a:latin typeface="メイリオ"/>
              <a:ea typeface="メイリオ"/>
              <a:cs typeface="メイリオ"/>
            </a:endParaRPr>
          </a:p>
        </p:txBody>
      </p:sp>
      <p:sp>
        <p:nvSpPr>
          <p:cNvPr id="142" name="正方形/長方形 141"/>
          <p:cNvSpPr/>
          <p:nvPr/>
        </p:nvSpPr>
        <p:spPr>
          <a:xfrm>
            <a:off x="3273757" y="12951841"/>
            <a:ext cx="2137603" cy="1149683"/>
          </a:xfrm>
          <a:prstGeom prst="rect">
            <a:avLst/>
          </a:prstGeom>
          <a:ln>
            <a:noFill/>
          </a:ln>
          <a:effectLst>
            <a:glow rad="101600">
              <a:schemeClr val="accent5">
                <a:satMod val="175000"/>
                <a:alpha val="40000"/>
              </a:schemeClr>
            </a:glow>
            <a:outerShdw blurRad="76200" dir="18900000" sy="23000" kx="-12000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lIns="91432" tIns="45716" rIns="91432" bIns="45716"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400" b="1" dirty="0">
                <a:solidFill>
                  <a:srgbClr val="FF0000"/>
                </a:solidFill>
                <a:latin typeface="メイリオ"/>
                <a:ea typeface="メイリオ"/>
                <a:cs typeface="メイリオ"/>
              </a:rPr>
              <a:t>海藻発酵</a:t>
            </a:r>
            <a:endParaRPr lang="en-US" altLang="ja-JP" sz="2400" b="1" dirty="0">
              <a:solidFill>
                <a:srgbClr val="FF0000"/>
              </a:solidFill>
              <a:latin typeface="メイリオ"/>
              <a:ea typeface="メイリオ"/>
              <a:cs typeface="メイリオ"/>
            </a:endParaRPr>
          </a:p>
          <a:p>
            <a:pPr algn="ctr"/>
            <a:r>
              <a:rPr lang="ja-JP" altLang="en-US" sz="2400" b="1" dirty="0">
                <a:solidFill>
                  <a:srgbClr val="FF0000"/>
                </a:solidFill>
                <a:latin typeface="メイリオ"/>
                <a:ea typeface="メイリオ"/>
                <a:cs typeface="メイリオ"/>
              </a:rPr>
              <a:t>前処理技術</a:t>
            </a:r>
            <a:endParaRPr lang="en-US" altLang="ja-JP" sz="2400" b="1" dirty="0">
              <a:solidFill>
                <a:srgbClr val="FF0000"/>
              </a:solidFill>
              <a:latin typeface="メイリオ"/>
              <a:ea typeface="メイリオ"/>
              <a:cs typeface="メイリオ"/>
            </a:endParaRPr>
          </a:p>
        </p:txBody>
      </p:sp>
      <p:sp>
        <p:nvSpPr>
          <p:cNvPr id="143" name="正方形/長方形 142"/>
          <p:cNvSpPr/>
          <p:nvPr/>
        </p:nvSpPr>
        <p:spPr>
          <a:xfrm>
            <a:off x="10168505" y="12750504"/>
            <a:ext cx="1901572" cy="1552357"/>
          </a:xfrm>
          <a:prstGeom prst="rect">
            <a:avLst/>
          </a:prstGeom>
          <a:ln>
            <a:noFill/>
          </a:ln>
          <a:effectLst>
            <a:glow rad="101600">
              <a:schemeClr val="accent5">
                <a:satMod val="175000"/>
                <a:alpha val="40000"/>
              </a:schemeClr>
            </a:glow>
            <a:outerShdw blurRad="76200" dir="18900000" sy="23000" kx="-12000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lIns="91432" tIns="45716" rIns="91432" bIns="45716"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400" b="1" dirty="0">
                <a:solidFill>
                  <a:srgbClr val="FF0000"/>
                </a:solidFill>
                <a:latin typeface="メイリオ"/>
                <a:ea typeface="メイリオ"/>
                <a:cs typeface="メイリオ"/>
              </a:rPr>
              <a:t>海洋性排水処理・資源回収技術</a:t>
            </a:r>
            <a:endParaRPr lang="en-US" altLang="ja-JP" sz="2400" b="1" dirty="0">
              <a:solidFill>
                <a:srgbClr val="FF0000"/>
              </a:solidFill>
              <a:latin typeface="メイリオ"/>
              <a:ea typeface="メイリオ"/>
              <a:cs typeface="メイリオ"/>
            </a:endParaRPr>
          </a:p>
        </p:txBody>
      </p:sp>
      <p:sp>
        <p:nvSpPr>
          <p:cNvPr id="144" name="ストライプ矢印 143"/>
          <p:cNvSpPr/>
          <p:nvPr/>
        </p:nvSpPr>
        <p:spPr>
          <a:xfrm rot="16200000">
            <a:off x="7528909" y="9929660"/>
            <a:ext cx="504056" cy="1313043"/>
          </a:xfrm>
          <a:prstGeom prst="stripedRight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a:latin typeface="メイリオ"/>
              <a:ea typeface="メイリオ"/>
              <a:cs typeface="メイリオ"/>
            </a:endParaRPr>
          </a:p>
        </p:txBody>
      </p:sp>
      <p:sp>
        <p:nvSpPr>
          <p:cNvPr id="145" name="正方形/長方形 144"/>
          <p:cNvSpPr/>
          <p:nvPr/>
        </p:nvSpPr>
        <p:spPr>
          <a:xfrm>
            <a:off x="10194777" y="14372049"/>
            <a:ext cx="186967" cy="324112"/>
          </a:xfrm>
          <a:prstGeom prst="rect">
            <a:avLst/>
          </a:prstGeom>
        </p:spPr>
        <p:txBody>
          <a:bodyPr wrap="none" lIns="91432" tIns="45716" rIns="91432" bIns="45716">
            <a:spAutoFit/>
          </a:bodyPr>
          <a:lstStyle/>
          <a:p>
            <a:pPr algn="ctr"/>
            <a:endParaRPr lang="ja-JP" altLang="en-US" sz="1500" b="1" dirty="0">
              <a:latin typeface="メイリオ"/>
              <a:ea typeface="メイリオ"/>
              <a:cs typeface="メイリオ"/>
            </a:endParaRPr>
          </a:p>
        </p:txBody>
      </p:sp>
      <p:sp>
        <p:nvSpPr>
          <p:cNvPr id="146" name="テキスト ボックス 145"/>
          <p:cNvSpPr txBox="1"/>
          <p:nvPr/>
        </p:nvSpPr>
        <p:spPr>
          <a:xfrm>
            <a:off x="5532919" y="13319582"/>
            <a:ext cx="4271697" cy="954106"/>
          </a:xfrm>
          <a:prstGeom prst="rect">
            <a:avLst/>
          </a:prstGeom>
          <a:solidFill>
            <a:schemeClr val="tx1">
              <a:lumMod val="75000"/>
              <a:alpha val="44000"/>
            </a:schemeClr>
          </a:solidFill>
          <a:ln w="12700" cmpd="sng">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32" tIns="45716" rIns="91432" bIns="45716"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b="1" dirty="0">
                <a:solidFill>
                  <a:srgbClr val="FFFF00"/>
                </a:solidFill>
                <a:latin typeface="メイリオ"/>
                <a:ea typeface="メイリオ"/>
                <a:cs typeface="メイリオ"/>
              </a:rPr>
              <a:t>未知・稀少海洋微生物群を探索・活用する</a:t>
            </a:r>
            <a:endParaRPr lang="en-US" altLang="ja-JP" sz="2800" b="1" dirty="0">
              <a:solidFill>
                <a:srgbClr val="FFFF00"/>
              </a:solidFill>
              <a:latin typeface="メイリオ"/>
              <a:ea typeface="メイリオ"/>
              <a:cs typeface="メイリオ"/>
            </a:endParaRPr>
          </a:p>
        </p:txBody>
      </p:sp>
      <p:sp>
        <p:nvSpPr>
          <p:cNvPr id="147" name="テキスト ボックス 146"/>
          <p:cNvSpPr txBox="1"/>
          <p:nvPr/>
        </p:nvSpPr>
        <p:spPr>
          <a:xfrm>
            <a:off x="6079734" y="12627036"/>
            <a:ext cx="2009577" cy="490244"/>
          </a:xfrm>
          <a:prstGeom prst="rect">
            <a:avLst/>
          </a:prstGeom>
          <a:solidFill>
            <a:srgbClr val="FFFFFF">
              <a:alpha val="91000"/>
            </a:srgb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lIns="91432" tIns="45716" rIns="91432" bIns="45716"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1300" b="1" dirty="0">
                <a:solidFill>
                  <a:schemeClr val="accent4">
                    <a:lumMod val="50000"/>
                  </a:schemeClr>
                </a:solidFill>
                <a:latin typeface="メイリオ"/>
                <a:ea typeface="メイリオ"/>
                <a:cs typeface="メイリオ"/>
              </a:rPr>
              <a:t>海藻糖類資化・メタン生成菌群</a:t>
            </a:r>
            <a:endParaRPr lang="en-US" altLang="ja-JP" sz="1300" b="1" dirty="0">
              <a:solidFill>
                <a:schemeClr val="accent4">
                  <a:lumMod val="50000"/>
                </a:schemeClr>
              </a:solidFill>
              <a:latin typeface="メイリオ"/>
              <a:ea typeface="メイリオ"/>
              <a:cs typeface="メイリオ"/>
            </a:endParaRPr>
          </a:p>
        </p:txBody>
      </p:sp>
      <p:sp>
        <p:nvSpPr>
          <p:cNvPr id="148" name="テキスト ボックス 147"/>
          <p:cNvSpPr txBox="1"/>
          <p:nvPr/>
        </p:nvSpPr>
        <p:spPr>
          <a:xfrm>
            <a:off x="6755970" y="14489855"/>
            <a:ext cx="2097614" cy="290885"/>
          </a:xfrm>
          <a:prstGeom prst="rect">
            <a:avLst/>
          </a:prstGeom>
          <a:solidFill>
            <a:srgbClr val="FFFFFF">
              <a:alpha val="91000"/>
            </a:srgb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lIns="91432" tIns="45716" rIns="91432" bIns="45716"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1300" b="1" dirty="0">
                <a:solidFill>
                  <a:schemeClr val="accent4">
                    <a:lumMod val="50000"/>
                  </a:schemeClr>
                </a:solidFill>
                <a:latin typeface="メイリオ"/>
                <a:ea typeface="メイリオ"/>
                <a:cs typeface="メイリオ"/>
              </a:rPr>
              <a:t>海洋油脂合成菌</a:t>
            </a:r>
            <a:endParaRPr lang="en-US" altLang="ja-JP" sz="1300" b="1" dirty="0">
              <a:solidFill>
                <a:schemeClr val="accent4">
                  <a:lumMod val="50000"/>
                </a:schemeClr>
              </a:solidFill>
              <a:latin typeface="メイリオ"/>
              <a:ea typeface="メイリオ"/>
              <a:cs typeface="メイリオ"/>
            </a:endParaRPr>
          </a:p>
        </p:txBody>
      </p:sp>
      <p:sp>
        <p:nvSpPr>
          <p:cNvPr id="149" name="テキスト ボックス 148"/>
          <p:cNvSpPr txBox="1"/>
          <p:nvPr/>
        </p:nvSpPr>
        <p:spPr>
          <a:xfrm>
            <a:off x="8413239" y="12683047"/>
            <a:ext cx="1276984" cy="490244"/>
          </a:xfrm>
          <a:prstGeom prst="rect">
            <a:avLst/>
          </a:prstGeom>
          <a:solidFill>
            <a:srgbClr val="FFFFFF">
              <a:alpha val="91000"/>
            </a:srgb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lIns="91432" tIns="45716" rIns="91432" bIns="45716"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1300" b="1" dirty="0">
                <a:solidFill>
                  <a:schemeClr val="accent4">
                    <a:lumMod val="50000"/>
                  </a:schemeClr>
                </a:solidFill>
                <a:latin typeface="メイリオ"/>
                <a:ea typeface="メイリオ"/>
                <a:cs typeface="メイリオ"/>
              </a:rPr>
              <a:t>金属耐性光合成細菌</a:t>
            </a:r>
            <a:endParaRPr lang="en-US" altLang="ja-JP" sz="1300" b="1" dirty="0">
              <a:solidFill>
                <a:schemeClr val="accent4">
                  <a:lumMod val="50000"/>
                </a:schemeClr>
              </a:solidFill>
              <a:latin typeface="メイリオ"/>
              <a:ea typeface="メイリオ"/>
              <a:cs typeface="メイリオ"/>
            </a:endParaRPr>
          </a:p>
        </p:txBody>
      </p:sp>
      <p:sp>
        <p:nvSpPr>
          <p:cNvPr id="150" name="上矢印 149"/>
          <p:cNvSpPr/>
          <p:nvPr/>
        </p:nvSpPr>
        <p:spPr>
          <a:xfrm>
            <a:off x="6663551" y="12149979"/>
            <a:ext cx="916866" cy="412228"/>
          </a:xfrm>
          <a:prstGeom prst="upArrow">
            <a:avLst>
              <a:gd name="adj1" fmla="val 70686"/>
              <a:gd name="adj2" fmla="val 50000"/>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dirty="0">
              <a:latin typeface="メイリオ"/>
              <a:ea typeface="メイリオ"/>
              <a:cs typeface="メイリオ"/>
            </a:endParaRPr>
          </a:p>
        </p:txBody>
      </p:sp>
      <p:sp>
        <p:nvSpPr>
          <p:cNvPr id="151" name="上矢印 150"/>
          <p:cNvSpPr/>
          <p:nvPr/>
        </p:nvSpPr>
        <p:spPr>
          <a:xfrm rot="16200000" flipV="1">
            <a:off x="9570785" y="12758125"/>
            <a:ext cx="762853" cy="353595"/>
          </a:xfrm>
          <a:prstGeom prst="upArrow">
            <a:avLst>
              <a:gd name="adj1" fmla="val 70686"/>
              <a:gd name="adj2" fmla="val 70403"/>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dirty="0">
              <a:latin typeface="メイリオ"/>
              <a:ea typeface="メイリオ"/>
              <a:cs typeface="メイリオ"/>
            </a:endParaRPr>
          </a:p>
        </p:txBody>
      </p:sp>
      <p:sp>
        <p:nvSpPr>
          <p:cNvPr id="152" name="上矢印 151"/>
          <p:cNvSpPr/>
          <p:nvPr/>
        </p:nvSpPr>
        <p:spPr>
          <a:xfrm flipV="1">
            <a:off x="7346878" y="14827107"/>
            <a:ext cx="867731" cy="306392"/>
          </a:xfrm>
          <a:prstGeom prst="upArrow">
            <a:avLst>
              <a:gd name="adj1" fmla="val 70686"/>
              <a:gd name="adj2" fmla="val 50000"/>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91432" tIns="45716" rIns="91432" bIns="45716"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ja-JP" altLang="en-US" sz="9600" b="1" dirty="0">
              <a:latin typeface="メイリオ"/>
              <a:ea typeface="メイリオ"/>
              <a:cs typeface="メイリオ"/>
            </a:endParaRPr>
          </a:p>
        </p:txBody>
      </p:sp>
      <p:sp>
        <p:nvSpPr>
          <p:cNvPr id="153" name="テキスト ボックス 152"/>
          <p:cNvSpPr txBox="1"/>
          <p:nvPr/>
        </p:nvSpPr>
        <p:spPr>
          <a:xfrm>
            <a:off x="420350" y="8461947"/>
            <a:ext cx="4896543" cy="1292661"/>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32" tIns="45716" rIns="91432" bIns="45716" rtlCol="0" anchor="t">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b="1" dirty="0">
                <a:solidFill>
                  <a:schemeClr val="accent4">
                    <a:lumMod val="50000"/>
                  </a:schemeClr>
                </a:solidFill>
                <a:latin typeface="メイリオ"/>
                <a:ea typeface="メイリオ"/>
                <a:cs typeface="メイリオ"/>
              </a:rPr>
              <a:t>海洋藻類の特徴</a:t>
            </a:r>
            <a:endParaRPr lang="en-US" altLang="ja-JP" sz="2400" b="1" dirty="0">
              <a:solidFill>
                <a:schemeClr val="accent4">
                  <a:lumMod val="50000"/>
                </a:schemeClr>
              </a:solidFill>
              <a:latin typeface="メイリオ"/>
              <a:ea typeface="メイリオ"/>
              <a:cs typeface="メイリオ"/>
            </a:endParaRPr>
          </a:p>
          <a:p>
            <a:r>
              <a:rPr lang="ja-JP" altLang="en-US" sz="1700" b="1" dirty="0">
                <a:solidFill>
                  <a:schemeClr val="accent4">
                    <a:lumMod val="50000"/>
                  </a:schemeClr>
                </a:solidFill>
                <a:latin typeface="メイリオ"/>
                <a:ea typeface="メイリオ"/>
                <a:cs typeface="メイリオ"/>
              </a:rPr>
              <a:t>・高塩濃度（</a:t>
            </a:r>
            <a:r>
              <a:rPr lang="en-US" altLang="ja-JP" sz="1700" b="1" dirty="0">
                <a:solidFill>
                  <a:schemeClr val="accent4">
                    <a:lumMod val="50000"/>
                  </a:schemeClr>
                </a:solidFill>
                <a:latin typeface="メイリオ"/>
                <a:ea typeface="メイリオ"/>
                <a:cs typeface="メイリオ"/>
              </a:rPr>
              <a:t>〜 3%</a:t>
            </a:r>
            <a:r>
              <a:rPr lang="ja-JP" altLang="en-US" sz="1700" b="1" dirty="0">
                <a:solidFill>
                  <a:schemeClr val="accent4">
                    <a:lumMod val="50000"/>
                  </a:schemeClr>
                </a:solidFill>
                <a:latin typeface="メイリオ"/>
                <a:ea typeface="メイリオ"/>
                <a:cs typeface="メイリオ"/>
              </a:rPr>
              <a:t>程度）</a:t>
            </a:r>
            <a:endParaRPr lang="en-US" altLang="ja-JP" sz="1700" b="1" dirty="0">
              <a:solidFill>
                <a:schemeClr val="accent4">
                  <a:lumMod val="50000"/>
                </a:schemeClr>
              </a:solidFill>
              <a:latin typeface="メイリオ"/>
              <a:ea typeface="メイリオ"/>
              <a:cs typeface="メイリオ"/>
            </a:endParaRPr>
          </a:p>
          <a:p>
            <a:pPr marL="180961" indent="-180961"/>
            <a:r>
              <a:rPr lang="ja-JP" altLang="en-US" sz="1700" b="1" dirty="0">
                <a:solidFill>
                  <a:schemeClr val="accent4">
                    <a:lumMod val="50000"/>
                  </a:schemeClr>
                </a:solidFill>
                <a:latin typeface="メイリオ"/>
                <a:ea typeface="メイリオ"/>
                <a:cs typeface="メイリオ"/>
              </a:rPr>
              <a:t>・特殊糖類（アルギン酸、アガロース</a:t>
            </a:r>
            <a:r>
              <a:rPr lang="en-US" altLang="ja-JP" sz="1700" b="1" dirty="0">
                <a:solidFill>
                  <a:schemeClr val="accent4">
                    <a:lumMod val="50000"/>
                  </a:schemeClr>
                </a:solidFill>
                <a:latin typeface="メイリオ"/>
                <a:ea typeface="メイリオ"/>
                <a:cs typeface="メイリオ"/>
              </a:rPr>
              <a:t>etc.</a:t>
            </a:r>
            <a:r>
              <a:rPr lang="ja-JP" altLang="en-US" sz="1700" b="1" dirty="0">
                <a:solidFill>
                  <a:schemeClr val="accent4">
                    <a:lumMod val="50000"/>
                  </a:schemeClr>
                </a:solidFill>
                <a:latin typeface="メイリオ"/>
                <a:ea typeface="メイリオ"/>
                <a:cs typeface="メイリオ"/>
              </a:rPr>
              <a:t>）</a:t>
            </a:r>
            <a:endParaRPr lang="en-US" altLang="ja-JP" sz="1700" b="1" dirty="0">
              <a:solidFill>
                <a:schemeClr val="accent4">
                  <a:lumMod val="50000"/>
                </a:schemeClr>
              </a:solidFill>
              <a:latin typeface="メイリオ"/>
              <a:ea typeface="メイリオ"/>
              <a:cs typeface="メイリオ"/>
            </a:endParaRPr>
          </a:p>
          <a:p>
            <a:r>
              <a:rPr lang="ja-JP" altLang="en-US" sz="1700" b="1" dirty="0">
                <a:solidFill>
                  <a:schemeClr val="accent4">
                    <a:lumMod val="50000"/>
                  </a:schemeClr>
                </a:solidFill>
                <a:latin typeface="メイリオ"/>
                <a:ea typeface="メイリオ"/>
                <a:cs typeface="メイリオ"/>
              </a:rPr>
              <a:t>・貴重金属類集積能</a:t>
            </a:r>
            <a:endParaRPr lang="en-US" altLang="ja-JP" sz="1700" b="1" dirty="0">
              <a:solidFill>
                <a:schemeClr val="accent4">
                  <a:lumMod val="50000"/>
                </a:schemeClr>
              </a:solidFill>
              <a:latin typeface="メイリオ"/>
              <a:ea typeface="メイリオ"/>
              <a:cs typeface="メイリオ"/>
            </a:endParaRPr>
          </a:p>
        </p:txBody>
      </p:sp>
      <p:sp>
        <p:nvSpPr>
          <p:cNvPr id="154" name="正方形/長方形 153"/>
          <p:cNvSpPr/>
          <p:nvPr/>
        </p:nvSpPr>
        <p:spPr>
          <a:xfrm>
            <a:off x="9653038" y="11395276"/>
            <a:ext cx="1374775" cy="32411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lIns="91432" tIns="45716" rIns="91432" bIns="45716">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500" b="1" dirty="0">
                <a:solidFill>
                  <a:schemeClr val="bg1"/>
                </a:solidFill>
                <a:latin typeface="メイリオ"/>
                <a:ea typeface="メイリオ"/>
                <a:cs typeface="メイリオ"/>
              </a:rPr>
              <a:t>廃棄物ゼロ化</a:t>
            </a:r>
          </a:p>
        </p:txBody>
      </p:sp>
      <p:sp>
        <p:nvSpPr>
          <p:cNvPr id="155" name="正方形/長方形 154"/>
          <p:cNvSpPr/>
          <p:nvPr/>
        </p:nvSpPr>
        <p:spPr>
          <a:xfrm>
            <a:off x="492360" y="16886881"/>
            <a:ext cx="2952327" cy="1035668"/>
          </a:xfrm>
          <a:prstGeom prst="rect">
            <a:avLst/>
          </a:prstGeom>
        </p:spPr>
        <p:txBody>
          <a:bodyPr wrap="square" lIns="91432" tIns="45716" rIns="91432" bIns="45716">
            <a:spAutoFit/>
          </a:bodyPr>
          <a:lstStyle/>
          <a:p>
            <a:pPr>
              <a:lnSpc>
                <a:spcPct val="110000"/>
              </a:lnSpc>
              <a:defRPr/>
            </a:pPr>
            <a:r>
              <a:rPr lang="ja-JP" altLang="en-US" sz="2000" b="1" u="sng" dirty="0">
                <a:solidFill>
                  <a:schemeClr val="bg1"/>
                </a:solidFill>
                <a:latin typeface="+mj-ea"/>
                <a:ea typeface="+mj-ea"/>
              </a:rPr>
              <a:t>健康に良い油を作る</a:t>
            </a:r>
            <a:r>
              <a:rPr lang="en-US" altLang="ja-JP" sz="2000" b="1" u="sng" dirty="0">
                <a:solidFill>
                  <a:schemeClr val="bg1"/>
                </a:solidFill>
                <a:latin typeface="+mj-ea"/>
                <a:ea typeface="+mj-ea"/>
              </a:rPr>
              <a:t>!</a:t>
            </a:r>
          </a:p>
          <a:p>
            <a:pPr>
              <a:lnSpc>
                <a:spcPct val="110000"/>
              </a:lnSpc>
              <a:defRPr/>
            </a:pPr>
            <a:r>
              <a:rPr lang="ja-JP" altLang="en-US" sz="1700" b="1" dirty="0">
                <a:solidFill>
                  <a:schemeClr val="bg1"/>
                </a:solidFill>
                <a:latin typeface="+mj-ea"/>
                <a:ea typeface="+mj-ea"/>
              </a:rPr>
              <a:t>海洋性油糧微生物による藻体基質からの希少油脂生産</a:t>
            </a:r>
            <a:endParaRPr lang="en-US" altLang="ja-JP" sz="1700" b="1" dirty="0">
              <a:solidFill>
                <a:schemeClr val="bg1"/>
              </a:solidFill>
              <a:latin typeface="+mj-ea"/>
              <a:ea typeface="+mj-ea"/>
            </a:endParaRPr>
          </a:p>
        </p:txBody>
      </p:sp>
      <p:pic>
        <p:nvPicPr>
          <p:cNvPr id="156" name="図 155" descr="名称未設定.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44685" y="16819171"/>
            <a:ext cx="1810082" cy="1291845"/>
          </a:xfrm>
          <a:prstGeom prst="rect">
            <a:avLst/>
          </a:prstGeom>
        </p:spPr>
      </p:pic>
      <p:pic>
        <p:nvPicPr>
          <p:cNvPr id="157" name="Picture 4" descr="C:\Users\松尾　忠明\Desktop\卒業論文　2013　松尾ver\各種培養.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782" t="13001" r="6439"/>
          <a:stretch/>
        </p:blipFill>
        <p:spPr bwMode="auto">
          <a:xfrm>
            <a:off x="9853400" y="16178070"/>
            <a:ext cx="1440160" cy="103081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8" name="図形グループ 157"/>
          <p:cNvGrpSpPr/>
          <p:nvPr/>
        </p:nvGrpSpPr>
        <p:grpSpPr>
          <a:xfrm>
            <a:off x="9853398" y="17318932"/>
            <a:ext cx="1460796" cy="1080120"/>
            <a:chOff x="323528" y="1556792"/>
            <a:chExt cx="4508439" cy="3333564"/>
          </a:xfrm>
        </p:grpSpPr>
        <p:pic>
          <p:nvPicPr>
            <p:cNvPr id="159" name="図 158"/>
            <p:cNvPicPr>
              <a:picLocks noChangeAspect="1"/>
            </p:cNvPicPr>
            <p:nvPr/>
          </p:nvPicPr>
          <p:blipFill>
            <a:blip r:embed="rId11" cstate="print"/>
            <a:stretch>
              <a:fillRect/>
            </a:stretch>
          </p:blipFill>
          <p:spPr>
            <a:xfrm>
              <a:off x="323528" y="1556792"/>
              <a:ext cx="4444752" cy="3333564"/>
            </a:xfrm>
            <a:prstGeom prst="rect">
              <a:avLst/>
            </a:prstGeom>
          </p:spPr>
        </p:pic>
        <p:cxnSp>
          <p:nvCxnSpPr>
            <p:cNvPr id="160" name="直線コネクタ 159"/>
            <p:cNvCxnSpPr/>
            <p:nvPr/>
          </p:nvCxnSpPr>
          <p:spPr>
            <a:xfrm>
              <a:off x="2504933" y="4365104"/>
              <a:ext cx="19442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1" name="テキスト ボックス 160"/>
            <p:cNvSpPr txBox="1"/>
            <p:nvPr/>
          </p:nvSpPr>
          <p:spPr>
            <a:xfrm>
              <a:off x="3059832" y="3995772"/>
              <a:ext cx="1772135" cy="712414"/>
            </a:xfrm>
            <a:prstGeom prst="rect">
              <a:avLst/>
            </a:prstGeom>
            <a:noFill/>
          </p:spPr>
          <p:txBody>
            <a:bodyPr wrap="none" rtlCol="0">
              <a:spAutoFit/>
            </a:bodyPr>
            <a:lstStyle/>
            <a:p>
              <a:r>
                <a:rPr lang="ja-JP" altLang="en-US" sz="900" dirty="0">
                  <a:solidFill>
                    <a:schemeClr val="bg1"/>
                  </a:solidFill>
                </a:rPr>
                <a:t>５００</a:t>
              </a:r>
              <a:r>
                <a:rPr lang="en-US" altLang="ja-JP" sz="900" dirty="0">
                  <a:solidFill>
                    <a:schemeClr val="bg1"/>
                  </a:solidFill>
                </a:rPr>
                <a:t>nm</a:t>
              </a:r>
              <a:endParaRPr lang="ja-JP" altLang="en-US" sz="900" dirty="0">
                <a:solidFill>
                  <a:schemeClr val="bg1"/>
                </a:solidFill>
              </a:endParaRPr>
            </a:p>
          </p:txBody>
        </p:sp>
      </p:grpSp>
      <p:sp>
        <p:nvSpPr>
          <p:cNvPr id="162" name="正方形/長方形 161"/>
          <p:cNvSpPr/>
          <p:nvPr/>
        </p:nvSpPr>
        <p:spPr>
          <a:xfrm>
            <a:off x="11293559" y="16022788"/>
            <a:ext cx="3456385" cy="1340367"/>
          </a:xfrm>
          <a:prstGeom prst="rect">
            <a:avLst/>
          </a:prstGeom>
        </p:spPr>
        <p:txBody>
          <a:bodyPr wrap="square" lIns="91432" tIns="45716" rIns="91432" bIns="45716">
            <a:spAutoFit/>
          </a:bodyPr>
          <a:lstStyle/>
          <a:p>
            <a:pPr>
              <a:lnSpc>
                <a:spcPct val="110000"/>
              </a:lnSpc>
              <a:defRPr/>
            </a:pPr>
            <a:r>
              <a:rPr lang="ja-JP" altLang="en-US" sz="2000" b="1" u="sng" dirty="0">
                <a:solidFill>
                  <a:schemeClr val="bg1"/>
                </a:solidFill>
              </a:rPr>
              <a:t>海藻無機成分も余さず活用</a:t>
            </a:r>
            <a:r>
              <a:rPr lang="en-US" altLang="ja-JP" sz="2000" b="1" u="sng" dirty="0">
                <a:solidFill>
                  <a:schemeClr val="bg1"/>
                </a:solidFill>
              </a:rPr>
              <a:t>!</a:t>
            </a:r>
          </a:p>
          <a:p>
            <a:pPr>
              <a:lnSpc>
                <a:spcPct val="110000"/>
              </a:lnSpc>
              <a:defRPr/>
            </a:pPr>
            <a:r>
              <a:rPr lang="ja-JP" altLang="en-US" sz="1700" b="1" dirty="0">
                <a:solidFill>
                  <a:schemeClr val="bg1"/>
                </a:solidFill>
              </a:rPr>
              <a:t>海洋性光合成細菌が、藻体重金属・レアアースを除去・回収できることを発見</a:t>
            </a:r>
            <a:endParaRPr lang="en-US" altLang="ja-JP" sz="1700" b="1" dirty="0">
              <a:solidFill>
                <a:schemeClr val="bg1"/>
              </a:solidFill>
            </a:endParaRPr>
          </a:p>
        </p:txBody>
      </p:sp>
      <p:grpSp>
        <p:nvGrpSpPr>
          <p:cNvPr id="163" name="図形グループ 162"/>
          <p:cNvGrpSpPr/>
          <p:nvPr/>
        </p:nvGrpSpPr>
        <p:grpSpPr>
          <a:xfrm>
            <a:off x="8269223" y="8173914"/>
            <a:ext cx="1656183" cy="1136728"/>
            <a:chOff x="6643043" y="8641384"/>
            <a:chExt cx="1656184" cy="1136728"/>
          </a:xfrm>
        </p:grpSpPr>
        <p:pic>
          <p:nvPicPr>
            <p:cNvPr id="164" name="図 163" descr="有明.jp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643043" y="8641384"/>
              <a:ext cx="1518782" cy="1136728"/>
            </a:xfrm>
            <a:prstGeom prst="rect">
              <a:avLst/>
            </a:prstGeom>
          </p:spPr>
        </p:pic>
        <p:sp>
          <p:nvSpPr>
            <p:cNvPr id="165" name="正方形/長方形 164"/>
            <p:cNvSpPr/>
            <p:nvPr/>
          </p:nvSpPr>
          <p:spPr>
            <a:xfrm>
              <a:off x="7435132" y="9382513"/>
              <a:ext cx="864095" cy="275717"/>
            </a:xfrm>
            <a:prstGeom prst="rect">
              <a:avLst/>
            </a:prstGeom>
          </p:spPr>
          <p:txBody>
            <a:bodyPr wrap="square">
              <a:spAutoFit/>
            </a:bodyPr>
            <a:lstStyle/>
            <a:p>
              <a:pPr>
                <a:lnSpc>
                  <a:spcPct val="110000"/>
                </a:lnSpc>
                <a:defRPr/>
              </a:pPr>
              <a:r>
                <a:rPr lang="ja-JP" altLang="en-US" sz="1100" b="1" dirty="0">
                  <a:solidFill>
                    <a:schemeClr val="bg1"/>
                  </a:solidFill>
                </a:rPr>
                <a:t>有明海</a:t>
              </a:r>
              <a:endParaRPr lang="en-US" altLang="ja-JP" sz="1100" b="1" dirty="0">
                <a:solidFill>
                  <a:schemeClr val="bg1"/>
                </a:solidFill>
              </a:endParaRPr>
            </a:p>
          </p:txBody>
        </p:sp>
      </p:grpSp>
      <p:sp>
        <p:nvSpPr>
          <p:cNvPr id="166" name="正方形/長方形 165"/>
          <p:cNvSpPr/>
          <p:nvPr/>
        </p:nvSpPr>
        <p:spPr>
          <a:xfrm>
            <a:off x="9925405" y="8173914"/>
            <a:ext cx="4176465" cy="1035668"/>
          </a:xfrm>
          <a:prstGeom prst="rect">
            <a:avLst/>
          </a:prstGeom>
        </p:spPr>
        <p:txBody>
          <a:bodyPr wrap="square" lIns="91432" tIns="45716" rIns="91432" bIns="45716">
            <a:spAutoFit/>
          </a:bodyPr>
          <a:lstStyle/>
          <a:p>
            <a:pPr>
              <a:lnSpc>
                <a:spcPct val="110000"/>
              </a:lnSpc>
              <a:defRPr/>
            </a:pPr>
            <a:r>
              <a:rPr lang="ja-JP" altLang="en-US" sz="2000" b="1" u="sng" dirty="0">
                <a:solidFill>
                  <a:schemeClr val="bg1"/>
                </a:solidFill>
              </a:rPr>
              <a:t>洋上ガス田を目指す</a:t>
            </a:r>
            <a:r>
              <a:rPr lang="en-US" altLang="ja-JP" sz="2000" b="1" u="sng" dirty="0">
                <a:solidFill>
                  <a:schemeClr val="bg1"/>
                </a:solidFill>
              </a:rPr>
              <a:t>!</a:t>
            </a:r>
          </a:p>
          <a:p>
            <a:pPr>
              <a:lnSpc>
                <a:spcPct val="110000"/>
              </a:lnSpc>
              <a:defRPr/>
            </a:pPr>
            <a:r>
              <a:rPr lang="ja-JP" altLang="en-US" sz="1700" b="1" dirty="0">
                <a:solidFill>
                  <a:schemeClr val="bg1"/>
                </a:solidFill>
              </a:rPr>
              <a:t>海水でも海藻からメタンをつくる微生物を干潟で発見</a:t>
            </a:r>
            <a:endParaRPr lang="en-US" altLang="ja-JP" sz="1700" b="1" dirty="0">
              <a:solidFill>
                <a:schemeClr val="bg1"/>
              </a:solidFill>
            </a:endParaRPr>
          </a:p>
        </p:txBody>
      </p:sp>
      <p:pic>
        <p:nvPicPr>
          <p:cNvPr id="172" name="図 171" descr="Methanosaeta.jp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9565368" y="9254035"/>
            <a:ext cx="1627346" cy="1224137"/>
          </a:xfrm>
          <a:prstGeom prst="rect">
            <a:avLst/>
          </a:prstGeom>
        </p:spPr>
      </p:pic>
      <p:sp>
        <p:nvSpPr>
          <p:cNvPr id="173" name="正方形/長方形 172"/>
          <p:cNvSpPr/>
          <p:nvPr/>
        </p:nvSpPr>
        <p:spPr>
          <a:xfrm>
            <a:off x="4057303" y="11313355"/>
            <a:ext cx="1723525" cy="400094"/>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wrap="none" lIns="91419" tIns="45710" rIns="91419" bIns="4571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000" b="1" dirty="0">
                <a:solidFill>
                  <a:schemeClr val="bg1"/>
                </a:solidFill>
                <a:latin typeface="メイリオ"/>
                <a:ea typeface="メイリオ"/>
                <a:cs typeface="メイリオ"/>
              </a:rPr>
              <a:t>エネルギー化</a:t>
            </a:r>
          </a:p>
        </p:txBody>
      </p:sp>
      <p:sp>
        <p:nvSpPr>
          <p:cNvPr id="174" name="正方形/長方形 173"/>
          <p:cNvSpPr/>
          <p:nvPr/>
        </p:nvSpPr>
        <p:spPr>
          <a:xfrm>
            <a:off x="4265753" y="15465902"/>
            <a:ext cx="1492674" cy="353923"/>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wrap="none" lIns="91419" tIns="45710" rIns="91419" bIns="4571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1700" b="1" dirty="0">
                <a:solidFill>
                  <a:schemeClr val="bg1"/>
                </a:solidFill>
                <a:latin typeface="メイリオ"/>
                <a:ea typeface="メイリオ"/>
                <a:cs typeface="メイリオ"/>
              </a:rPr>
              <a:t>高付加価値化</a:t>
            </a:r>
          </a:p>
        </p:txBody>
      </p:sp>
      <p:sp>
        <p:nvSpPr>
          <p:cNvPr id="175" name="テキスト ボックス 174"/>
          <p:cNvSpPr txBox="1"/>
          <p:nvPr/>
        </p:nvSpPr>
        <p:spPr>
          <a:xfrm>
            <a:off x="1932519" y="18314845"/>
            <a:ext cx="5184576" cy="707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32" tIns="45716" rIns="91432" bIns="45716" rtlCol="0">
            <a:spAutoFit/>
          </a:bodyPr>
          <a:lstStyle/>
          <a:p>
            <a:r>
              <a:rPr lang="ja-JP" altLang="en-US" sz="2000" b="1" dirty="0">
                <a:solidFill>
                  <a:srgbClr val="FFFFFF"/>
                </a:solidFill>
              </a:rPr>
              <a:t>マンニトールなど海藻特有の糖質を利用可能とする遺伝子組換えに拠らない油脂生産に成功</a:t>
            </a:r>
          </a:p>
        </p:txBody>
      </p:sp>
      <p:sp>
        <p:nvSpPr>
          <p:cNvPr id="176" name="テキスト ボックス 175"/>
          <p:cNvSpPr txBox="1"/>
          <p:nvPr/>
        </p:nvSpPr>
        <p:spPr>
          <a:xfrm>
            <a:off x="10789502" y="9606525"/>
            <a:ext cx="3600399"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32" tIns="45716" rIns="91432" bIns="45716" rtlCol="0">
            <a:spAutoFit/>
          </a:bodyPr>
          <a:lstStyle/>
          <a:p>
            <a:r>
              <a:rPr lang="ja-JP" altLang="en-US" sz="2000" b="1" dirty="0">
                <a:solidFill>
                  <a:schemeClr val="bg1"/>
                </a:solidFill>
              </a:rPr>
              <a:t>５％の塩濃度でも旺盛にメタン生成する能力を持ち、長期連続処理にも成功</a:t>
            </a:r>
          </a:p>
        </p:txBody>
      </p:sp>
      <p:sp>
        <p:nvSpPr>
          <p:cNvPr id="177" name="テキスト ボックス 176"/>
          <p:cNvSpPr txBox="1"/>
          <p:nvPr/>
        </p:nvSpPr>
        <p:spPr>
          <a:xfrm>
            <a:off x="852399" y="14222585"/>
            <a:ext cx="3240360" cy="67710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32" tIns="45716" rIns="91432" bIns="45716" rtlCol="0">
            <a:spAutoFit/>
          </a:bodyPr>
          <a:lstStyle/>
          <a:p>
            <a:r>
              <a:rPr lang="ja-JP" altLang="en-US" sz="2000" b="1" u="sng" dirty="0">
                <a:solidFill>
                  <a:schemeClr val="accent4">
                    <a:lumMod val="75000"/>
                  </a:schemeClr>
                </a:solidFill>
              </a:rPr>
              <a:t>発酵しやすく前処理</a:t>
            </a:r>
            <a:r>
              <a:rPr lang="en-US" altLang="ja-JP" sz="2000" b="1" u="sng" dirty="0">
                <a:solidFill>
                  <a:schemeClr val="accent4">
                    <a:lumMod val="75000"/>
                  </a:schemeClr>
                </a:solidFill>
              </a:rPr>
              <a:t>!</a:t>
            </a:r>
          </a:p>
          <a:p>
            <a:r>
              <a:rPr lang="ja-JP" altLang="en-US" sz="1700" b="1" dirty="0">
                <a:solidFill>
                  <a:schemeClr val="accent4">
                    <a:lumMod val="75000"/>
                  </a:schemeClr>
                </a:solidFill>
              </a:rPr>
              <a:t>海藻の水熱前処理技術を開発</a:t>
            </a:r>
            <a:endParaRPr lang="ja-JP" altLang="en-US" sz="2000" b="1" dirty="0">
              <a:solidFill>
                <a:schemeClr val="accent4">
                  <a:lumMod val="75000"/>
                </a:schemeClr>
              </a:solidFill>
            </a:endParaRPr>
          </a:p>
        </p:txBody>
      </p:sp>
      <p:sp>
        <p:nvSpPr>
          <p:cNvPr id="178" name="テキスト ボックス 177"/>
          <p:cNvSpPr txBox="1"/>
          <p:nvPr/>
        </p:nvSpPr>
        <p:spPr>
          <a:xfrm>
            <a:off x="11365567" y="17462946"/>
            <a:ext cx="3384376" cy="11028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32" tIns="45716" rIns="91432" bIns="45716" rtlCol="0">
            <a:spAutoFit/>
          </a:bodyPr>
          <a:lstStyle/>
          <a:p>
            <a:pPr>
              <a:lnSpc>
                <a:spcPct val="110000"/>
              </a:lnSpc>
              <a:defRPr/>
            </a:pPr>
            <a:r>
              <a:rPr lang="ja-JP" altLang="en-US" sz="2000" b="1" dirty="0">
                <a:solidFill>
                  <a:schemeClr val="bg1"/>
                </a:solidFill>
              </a:rPr>
              <a:t>発見した微生物を用いて、亜テルル酸からの金属ナノ粒子の生成に成功</a:t>
            </a:r>
            <a:endParaRPr lang="en-US" altLang="ja-JP" sz="2000" b="1" dirty="0">
              <a:solidFill>
                <a:schemeClr val="bg1"/>
              </a:solidFill>
            </a:endParaRPr>
          </a:p>
        </p:txBody>
      </p:sp>
      <p:sp>
        <p:nvSpPr>
          <p:cNvPr id="179" name="テキスト ボックス 178"/>
          <p:cNvSpPr txBox="1"/>
          <p:nvPr/>
        </p:nvSpPr>
        <p:spPr>
          <a:xfrm>
            <a:off x="708382" y="14967636"/>
            <a:ext cx="3240360" cy="707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32" tIns="45716" rIns="91432" bIns="45716" rtlCol="0">
            <a:spAutoFit/>
          </a:bodyPr>
          <a:lstStyle/>
          <a:p>
            <a:r>
              <a:rPr lang="ja-JP" altLang="en-US" sz="2000" b="1" dirty="0">
                <a:solidFill>
                  <a:srgbClr val="FFFFFF"/>
                </a:solidFill>
              </a:rPr>
              <a:t>海水条件下での発酵に適した海藻の水熱前処理に成功</a:t>
            </a:r>
            <a:endParaRPr lang="en-US" altLang="ja-JP" sz="2000" b="1" dirty="0">
              <a:solidFill>
                <a:srgbClr val="FFFFFF"/>
              </a:solidFill>
            </a:endParaRPr>
          </a:p>
        </p:txBody>
      </p:sp>
      <p:sp>
        <p:nvSpPr>
          <p:cNvPr id="180" name="Text Box 7"/>
          <p:cNvSpPr txBox="1">
            <a:spLocks noChangeArrowheads="1"/>
          </p:cNvSpPr>
          <p:nvPr/>
        </p:nvSpPr>
        <p:spPr bwMode="auto">
          <a:xfrm>
            <a:off x="433264" y="1909219"/>
            <a:ext cx="14009688" cy="1216025"/>
          </a:xfrm>
          <a:prstGeom prst="rect">
            <a:avLst/>
          </a:prstGeom>
          <a:noFill/>
          <a:ln w="9525">
            <a:noFill/>
            <a:miter lim="800000"/>
            <a:headEnd/>
            <a:tailEnd/>
          </a:ln>
        </p:spPr>
        <p:txBody>
          <a:bodyPr lIns="91432" tIns="45716" rIns="91432" bIns="45716"/>
          <a:lstStyle/>
          <a:p>
            <a:pPr defTabSz="2076283"/>
            <a:r>
              <a:rPr lang="ja-JP" altLang="en-US" sz="3300" dirty="0"/>
              <a:t>研究代表</a:t>
            </a:r>
            <a:r>
              <a:rPr lang="en-US" altLang="ja-JP" sz="3300" dirty="0"/>
              <a:t>: </a:t>
            </a:r>
            <a:r>
              <a:rPr lang="ja-JP" altLang="en-US" sz="3300" dirty="0"/>
              <a:t>中島田</a:t>
            </a:r>
            <a:r>
              <a:rPr lang="en-US" altLang="ja-JP" sz="3300" dirty="0"/>
              <a:t> </a:t>
            </a:r>
            <a:r>
              <a:rPr lang="ja-JP" altLang="en-US" sz="3300" dirty="0"/>
              <a:t>豊（先端研）</a:t>
            </a:r>
            <a:endParaRPr lang="en-US" altLang="ja-JP" sz="3300" dirty="0"/>
          </a:p>
          <a:p>
            <a:pPr defTabSz="2076283"/>
            <a:r>
              <a:rPr lang="ja-JP" altLang="en-US" sz="3300" dirty="0"/>
              <a:t>研究分担</a:t>
            </a:r>
            <a:r>
              <a:rPr lang="en-US" altLang="ja-JP" sz="3300" dirty="0"/>
              <a:t>: </a:t>
            </a:r>
            <a:r>
              <a:rPr lang="ja-JP" altLang="en-US" sz="3300" dirty="0"/>
              <a:t>秋</a:t>
            </a:r>
            <a:r>
              <a:rPr lang="en-US" altLang="ja-JP" sz="3300" dirty="0"/>
              <a:t> </a:t>
            </a:r>
            <a:r>
              <a:rPr lang="ja-JP" altLang="en-US" sz="3300" dirty="0"/>
              <a:t>庸裕（先端研）、岡村好子（先端研）、松村幸彦（工学研究院）</a:t>
            </a:r>
            <a:r>
              <a:rPr lang="en-US" altLang="ja-JP" sz="3300" dirty="0"/>
              <a:t> </a:t>
            </a:r>
            <a:endParaRPr lang="ja-JP" altLang="en-US" sz="3300" dirty="0"/>
          </a:p>
        </p:txBody>
      </p:sp>
    </p:spTree>
    <p:extLst>
      <p:ext uri="{BB962C8B-B14F-4D97-AF65-F5344CB8AC3E}">
        <p14:creationId xmlns:p14="http://schemas.microsoft.com/office/powerpoint/2010/main" xmlns="" val="3189994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325</Words>
  <Application>Microsoft Office PowerPoint</Application>
  <PresentationFormat>ユーザー設定</PresentationFormat>
  <Paragraphs>48</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スライド 1</vt:lpstr>
    </vt:vector>
  </TitlesOfParts>
  <Company>JST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JST_USER</dc:creator>
  <cp:lastModifiedBy>洋子</cp:lastModifiedBy>
  <cp:revision>221</cp:revision>
  <cp:lastPrinted>2012-10-12T01:02:54Z</cp:lastPrinted>
  <dcterms:created xsi:type="dcterms:W3CDTF">2012-10-01T02:56:32Z</dcterms:created>
  <dcterms:modified xsi:type="dcterms:W3CDTF">2015-08-06T03:51:51Z</dcterms:modified>
</cp:coreProperties>
</file>